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752" r:id="rId5"/>
    <p:sldId id="750" r:id="rId6"/>
    <p:sldId id="751" r:id="rId7"/>
    <p:sldId id="754" r:id="rId8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535" autoAdjust="0"/>
  </p:normalViewPr>
  <p:slideViewPr>
    <p:cSldViewPr>
      <p:cViewPr varScale="1">
        <p:scale>
          <a:sx n="105" d="100"/>
          <a:sy n="105" d="100"/>
        </p:scale>
        <p:origin x="183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13.01.2023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235146" y="5472608"/>
            <a:ext cx="3493718" cy="1340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3057" y="143098"/>
            <a:ext cx="1236799" cy="139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9802" y="6093296"/>
            <a:ext cx="3493718" cy="755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918410"/>
            <a:ext cx="9906000" cy="59308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992" y="958148"/>
            <a:ext cx="4520007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378649" y="5245571"/>
            <a:ext cx="48595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391668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03" y="5314070"/>
            <a:ext cx="211545" cy="2403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6369736" y="4784995"/>
            <a:ext cx="1940937" cy="27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277"/>
              </a:spcBef>
              <a:spcAft>
                <a:spcPts val="369"/>
              </a:spcAft>
              <a:buClr>
                <a:srgbClr val="5EA038"/>
              </a:buClr>
            </a:pPr>
            <a:r>
              <a:rPr lang="ru-RU" sz="831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477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831" b="1" dirty="0">
                <a:latin typeface="Arial" panose="020B0604020202020204" pitchFamily="34" charset="0"/>
                <a:cs typeface="Arial" panose="020B0604020202020204" pitchFamily="34" charset="0"/>
              </a:rPr>
              <a:t>мес. (вкл.)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180861" y="5007734"/>
            <a:ext cx="2407865" cy="390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46" dirty="0">
                <a:latin typeface="Arial" panose="020B0604020202020204" pitchFamily="34" charset="0"/>
                <a:cs typeface="Arial" panose="020B0604020202020204" pitchFamily="34" charset="0"/>
              </a:rPr>
              <a:t>если Заемщик работает по срочному трудовому договору, то срок кредитования не превышает срока действия трудового договора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06707" y="4123077"/>
            <a:ext cx="880755" cy="47968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4406" tIns="42203" rIns="84406" bIns="42203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108" dirty="0"/>
              <a:t>Сумма </a:t>
            </a:r>
            <a:r>
              <a:rPr lang="ru-RU" sz="1108" dirty="0" smtClean="0"/>
              <a:t>кредита</a:t>
            </a:r>
            <a:endParaRPr lang="ru-RU" sz="1108" dirty="0"/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48" y="4305005"/>
            <a:ext cx="149445" cy="1494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313651" y="4789354"/>
            <a:ext cx="860756" cy="574368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4406" tIns="42203" rIns="84406" bIns="42203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477" dirty="0"/>
              <a:t>Срок кредита</a:t>
            </a: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291" y="4850462"/>
            <a:ext cx="149445" cy="149445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5230194" y="6220695"/>
            <a:ext cx="4078806" cy="191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46" dirty="0">
                <a:latin typeface="Arial" panose="020B0604020202020204" pitchFamily="34" charset="0"/>
                <a:cs typeface="Arial" panose="020B0604020202020204" pitchFamily="34" charset="0"/>
              </a:rPr>
              <a:t>1 - при наличии личного страхования, при отсутствии личного страхования – 5% годовых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13652" y="5551488"/>
            <a:ext cx="873810" cy="44794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4406" tIns="42203" rIns="84406" bIns="42203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477" dirty="0"/>
              <a:t>Лимит кредита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345435" y="5649849"/>
            <a:ext cx="3270036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77"/>
              </a:spcBef>
              <a:spcAft>
                <a:spcPts val="369"/>
              </a:spcAft>
              <a:buClr>
                <a:srgbClr val="5EA038"/>
              </a:buClr>
            </a:pPr>
            <a:r>
              <a:rPr lang="ru-RU" sz="831" b="1" dirty="0">
                <a:latin typeface="Arial" panose="020B0604020202020204" pitchFamily="34" charset="0"/>
              </a:rPr>
              <a:t>1,0 млн ₽ (вкл.) для сельских жителей прочих субъектов</a:t>
            </a: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756" y="5681085"/>
            <a:ext cx="149445" cy="149445"/>
          </a:xfrm>
          <a:prstGeom prst="rect">
            <a:avLst/>
          </a:prstGeom>
        </p:spPr>
      </p:pic>
      <p:sp>
        <p:nvSpPr>
          <p:cNvPr id="66" name="Прямоугольник 65"/>
          <p:cNvSpPr/>
          <p:nvPr/>
        </p:nvSpPr>
        <p:spPr>
          <a:xfrm>
            <a:off x="5229043" y="633423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345435" y="424546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12728" y="17095"/>
            <a:ext cx="736816" cy="8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9802" y="6093296"/>
            <a:ext cx="3493718" cy="755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8977853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943805"/>
            <a:ext cx="9906000" cy="590547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160835" y="1180997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44598" y="2857569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28361" y="4355231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2728" y="17095"/>
            <a:ext cx="736816" cy="8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/>
          <a:srcRect t="9028" r="35115" b="1310"/>
          <a:stretch/>
        </p:blipFill>
        <p:spPr>
          <a:xfrm>
            <a:off x="2864768" y="948719"/>
            <a:ext cx="7008424" cy="5910997"/>
          </a:xfrm>
          <a:prstGeom prst="rect">
            <a:avLst/>
          </a:prstGeom>
        </p:spPr>
      </p:pic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газификации 2021-2025 в Калужской области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64885" t="9028" r="9161" b="14680"/>
          <a:stretch/>
        </p:blipFill>
        <p:spPr>
          <a:xfrm>
            <a:off x="12992" y="980728"/>
            <a:ext cx="2880320" cy="516763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9427" y="6396335"/>
            <a:ext cx="305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с сайта:</a:t>
            </a:r>
          </a:p>
          <a:p>
            <a:pPr algn="r"/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://www.gazprommap.ru/kaluzhskaya/#gro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802" y="6093296"/>
            <a:ext cx="3493718" cy="755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2728" y="17095"/>
            <a:ext cx="736816" cy="8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E31C7F-9A48-44E8-BF29-978161B32161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32077</TotalTime>
  <Words>521</Words>
  <Application>Microsoft Office PowerPoint</Application>
  <PresentationFormat>Лист A4 (210x297 мм)</PresentationFormat>
  <Paragraphs>57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Тема Office</vt:lpstr>
      <vt:lpstr>АО «Россельхозбанк» 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  <vt:lpstr>Программа газификации 2021-2025 в Калужской области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Гончаренко Алексей Владимирович</cp:lastModifiedBy>
  <cp:revision>1653</cp:revision>
  <cp:lastPrinted>2022-12-23T12:20:53Z</cp:lastPrinted>
  <dcterms:created xsi:type="dcterms:W3CDTF">2019-11-26T12:29:04Z</dcterms:created>
  <dcterms:modified xsi:type="dcterms:W3CDTF">2023-01-13T10:16:01Z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