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1" r:id="rId5"/>
    <p:sldMasterId id="2147483714" r:id="rId6"/>
    <p:sldMasterId id="2147483727" r:id="rId7"/>
    <p:sldMasterId id="2147483740" r:id="rId8"/>
  </p:sldMasterIdLst>
  <p:notesMasterIdLst>
    <p:notesMasterId r:id="rId64"/>
  </p:notesMasterIdLst>
  <p:sldIdLst>
    <p:sldId id="333" r:id="rId9"/>
    <p:sldId id="334" r:id="rId10"/>
    <p:sldId id="337" r:id="rId11"/>
    <p:sldId id="339" r:id="rId12"/>
    <p:sldId id="340" r:id="rId13"/>
    <p:sldId id="341" r:id="rId14"/>
    <p:sldId id="342" r:id="rId15"/>
    <p:sldId id="343" r:id="rId16"/>
    <p:sldId id="258" r:id="rId17"/>
    <p:sldId id="259" r:id="rId18"/>
    <p:sldId id="260" r:id="rId19"/>
    <p:sldId id="261" r:id="rId20"/>
    <p:sldId id="311" r:id="rId21"/>
    <p:sldId id="312" r:id="rId22"/>
    <p:sldId id="265" r:id="rId23"/>
    <p:sldId id="314" r:id="rId24"/>
    <p:sldId id="313" r:id="rId25"/>
    <p:sldId id="303" r:id="rId26"/>
    <p:sldId id="268" r:id="rId27"/>
    <p:sldId id="326" r:id="rId28"/>
    <p:sldId id="269" r:id="rId29"/>
    <p:sldId id="306" r:id="rId30"/>
    <p:sldId id="307" r:id="rId31"/>
    <p:sldId id="308" r:id="rId32"/>
    <p:sldId id="309" r:id="rId33"/>
    <p:sldId id="310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5" r:id="rId44"/>
    <p:sldId id="287" r:id="rId45"/>
    <p:sldId id="288" r:id="rId46"/>
    <p:sldId id="315" r:id="rId47"/>
    <p:sldId id="327" r:id="rId48"/>
    <p:sldId id="318" r:id="rId49"/>
    <p:sldId id="319" r:id="rId50"/>
    <p:sldId id="320" r:id="rId51"/>
    <p:sldId id="328" r:id="rId52"/>
    <p:sldId id="294" r:id="rId53"/>
    <p:sldId id="295" r:id="rId54"/>
    <p:sldId id="329" r:id="rId55"/>
    <p:sldId id="296" r:id="rId56"/>
    <p:sldId id="297" r:id="rId57"/>
    <p:sldId id="298" r:id="rId58"/>
    <p:sldId id="330" r:id="rId59"/>
    <p:sldId id="331" r:id="rId60"/>
    <p:sldId id="332" r:id="rId61"/>
    <p:sldId id="300" r:id="rId62"/>
    <p:sldId id="301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66"/>
    <a:srgbClr val="FF0066"/>
    <a:srgbClr val="0099FF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248158496317312E-2"/>
          <c:y val="8.0038093211321534E-2"/>
          <c:w val="0.59760350520700967"/>
          <c:h val="0.919961906788678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CC00"/>
              </a:solidFill>
            </c:spPr>
          </c:dPt>
          <c:dLbls>
            <c:dLbl>
              <c:idx val="0"/>
              <c:layout>
                <c:manualLayout>
                  <c:x val="-6.0004795073692732E-2"/>
                  <c:y val="-0.111243610995994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511281041794414E-2"/>
                  <c:y val="9.60153730783652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59262063395922"/>
                  <c:y val="-0.129052009946125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963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бюджета  - 31 %</c:v>
                </c:pt>
                <c:pt idx="1">
                  <c:v>Безвозмездные поступления   - 65 % </c:v>
                </c:pt>
                <c:pt idx="2">
                  <c:v>Неналоговые доходы бюджета   - 4  %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0.35000000000000031</c:v>
                </c:pt>
                <c:pt idx="1">
                  <c:v>0.61000000000000065</c:v>
                </c:pt>
                <c:pt idx="2">
                  <c:v>4.0000000000000105E-2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3">
          <a:noFill/>
        </a:ln>
      </c:spPr>
    </c:plotArea>
    <c:legend>
      <c:legendPos val="r"/>
      <c:layout>
        <c:manualLayout>
          <c:xMode val="edge"/>
          <c:yMode val="edge"/>
          <c:x val="0.63468315086308091"/>
          <c:y val="0.15895952826085513"/>
          <c:w val="0.34066897298551929"/>
          <c:h val="0.66329476400250564"/>
        </c:manualLayout>
      </c:layout>
      <c:overlay val="0"/>
      <c:txPr>
        <a:bodyPr/>
        <a:lstStyle/>
        <a:p>
          <a:pPr rtl="0">
            <a:defRPr sz="1899"/>
          </a:pPr>
          <a:endParaRPr lang="ru-RU"/>
        </a:p>
      </c:txPr>
    </c:legend>
    <c:plotVisOnly val="1"/>
    <c:dispBlanksAs val="zero"/>
    <c:showDLblsOverMax val="0"/>
  </c:chart>
  <c:spPr>
    <a:solidFill>
      <a:schemeClr val="bg1">
        <a:lumMod val="95000"/>
      </a:schemeClr>
    </a:solidFill>
    <a:ln>
      <a:solidFill>
        <a:schemeClr val="bg1">
          <a:lumMod val="50000"/>
        </a:schemeClr>
      </a:solidFill>
    </a:ln>
  </c:spPr>
  <c:txPr>
    <a:bodyPr/>
    <a:lstStyle/>
    <a:p>
      <a:pPr>
        <a:defRPr sz="988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6271981242672915E-2"/>
          <c:y val="1.9438444924406047E-2"/>
          <c:w val="0.93200468933177061"/>
          <c:h val="0.866090712742983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семей</c:v>
                </c:pt>
              </c:strCache>
            </c:strRef>
          </c:tx>
          <c:spPr>
            <a:solidFill>
              <a:schemeClr val="accent1"/>
            </a:solidFill>
            <a:ln w="14577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 w="14577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 w="14577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 w="14577">
                <a:noFill/>
              </a:ln>
            </c:spPr>
          </c:dPt>
          <c:dLbls>
            <c:dLbl>
              <c:idx val="0"/>
              <c:layout>
                <c:manualLayout>
                  <c:x val="-9.7933418167474068E-4"/>
                  <c:y val="0.217478674540682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720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280802849538087E-3"/>
                  <c:y val="0.186928723753280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809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1776349057285334E-3"/>
                  <c:y val="0.125540108267716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908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2">
                  <a:lumMod val="40000"/>
                  <a:lumOff val="60000"/>
                </a:schemeClr>
              </a:solidFill>
              <a:ln w="14577">
                <a:solidFill>
                  <a:srgbClr val="C00000"/>
                </a:solidFill>
              </a:ln>
            </c:spPr>
            <c:txPr>
              <a:bodyPr/>
              <a:lstStyle/>
              <a:p>
                <a:pPr>
                  <a:defRPr sz="1495" b="1" i="0" u="none" strike="noStrike" baseline="0">
                    <a:solidFill>
                      <a:schemeClr val="tx1"/>
                    </a:solidFill>
                    <a:latin typeface="Cambria"/>
                    <a:ea typeface="Cambria"/>
                    <a:cs typeface="Cambria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2021г.</c:v>
                </c:pt>
                <c:pt idx="1">
                  <c:v>2022 г.</c:v>
                </c:pt>
                <c:pt idx="2">
                  <c:v>2023 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720</c:v>
                </c:pt>
                <c:pt idx="1">
                  <c:v>809</c:v>
                </c:pt>
                <c:pt idx="2">
                  <c:v>908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03361880"/>
        <c:axId val="403366192"/>
        <c:axId val="0"/>
      </c:bar3DChart>
      <c:catAx>
        <c:axId val="403361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5464">
            <a:noFill/>
          </a:ln>
        </c:spPr>
        <c:txPr>
          <a:bodyPr rot="0" vert="horz"/>
          <a:lstStyle/>
          <a:p>
            <a:pPr>
              <a:defRPr sz="1395" b="1" i="0" u="none" strike="noStrike" baseline="0">
                <a:solidFill>
                  <a:srgbClr val="0000FF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ru-RU"/>
          </a:p>
        </c:txPr>
        <c:crossAx val="403366192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403366192"/>
        <c:scaling>
          <c:orientation val="minMax"/>
          <c:max val="600"/>
          <c:min val="0"/>
        </c:scaling>
        <c:delete val="0"/>
        <c:axPos val="l"/>
        <c:majorGridlines>
          <c:spPr>
            <a:ln w="1819">
              <a:solidFill>
                <a:srgbClr val="458040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5464">
            <a:noFill/>
          </a:ln>
        </c:spPr>
        <c:txPr>
          <a:bodyPr rot="0" vert="horz"/>
          <a:lstStyle/>
          <a:p>
            <a:pPr>
              <a:defRPr sz="68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03361880"/>
        <c:crosses val="autoZero"/>
        <c:crossBetween val="between"/>
        <c:majorUnit val="50"/>
        <c:minorUnit val="10"/>
      </c:valAx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490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solidFill>
      <a:srgbClr val="CCFF99"/>
    </a:solidFill>
    <a:ln>
      <a:noFill/>
    </a:ln>
  </c:spPr>
  <c:txPr>
    <a:bodyPr/>
    <a:lstStyle/>
    <a:p>
      <a:pPr>
        <a:defRPr sz="103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14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268190489167462"/>
          <c:w val="0.95905676539386553"/>
          <c:h val="0.6272486250953086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9999FF"/>
            </a:solidFill>
            <a:ln w="647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FF00"/>
              </a:solidFill>
              <a:ln w="2063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9900"/>
              </a:solidFill>
              <a:ln w="647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66FF"/>
              </a:solidFill>
              <a:ln w="647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2063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00FF"/>
              </a:solidFill>
              <a:ln w="647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2.8957104734293148E-2"/>
                  <c:y val="-0.2424365746391329"/>
                </c:manualLayout>
              </c:layout>
              <c:tx>
                <c:rich>
                  <a:bodyPr/>
                  <a:lstStyle/>
                  <a:p>
                    <a:r>
                      <a:rPr lang="ru-RU" sz="1397" b="1" dirty="0" smtClean="0">
                        <a:latin typeface="Times New Roman" pitchFamily="18" charset="0"/>
                        <a:cs typeface="Times New Roman" pitchFamily="18" charset="0"/>
                      </a:rPr>
                      <a:t>732</a:t>
                    </a:r>
                    <a:r>
                      <a:rPr lang="ru-RU" dirty="0" smtClean="0"/>
                      <a:t> семья </a:t>
                    </a:r>
                    <a:r>
                      <a:rPr lang="ru-RU" dirty="0"/>
                      <a:t>- 
3 ребенка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01256662032355E-2"/>
                  <c:y val="-2.7169806273864845E-2"/>
                </c:manualLayout>
              </c:layout>
              <c:tx>
                <c:rich>
                  <a:bodyPr/>
                  <a:lstStyle/>
                  <a:p>
                    <a:r>
                      <a:rPr lang="ru-RU" sz="1397" b="1" dirty="0" smtClean="0">
                        <a:latin typeface="Times New Roman" pitchFamily="18" charset="0"/>
                        <a:cs typeface="Times New Roman" pitchFamily="18" charset="0"/>
                      </a:rPr>
                      <a:t>124</a:t>
                    </a:r>
                    <a:r>
                      <a:rPr lang="ru-RU" dirty="0" smtClean="0"/>
                      <a:t> семей </a:t>
                    </a:r>
                    <a:r>
                      <a:rPr lang="ru-RU" dirty="0"/>
                      <a:t>-  
4 ребенка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9542506699670947"/>
                  <c:y val="2.785534488222154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39семей </a:t>
                    </a:r>
                    <a:r>
                      <a:rPr lang="ru-RU" dirty="0"/>
                      <a:t>-   
5 детей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676012255790258E-2"/>
                  <c:y val="0.1719616563216624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13семей </a:t>
                    </a:r>
                    <a:r>
                      <a:rPr lang="ru-RU" dirty="0"/>
                      <a:t>-   
</a:t>
                    </a:r>
                    <a:r>
                      <a:rPr lang="ru-RU" dirty="0" smtClean="0"/>
                      <a:t>6 и более детей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 w="16506">
                <a:solidFill>
                  <a:srgbClr val="92D050"/>
                </a:solidFill>
              </a:ln>
            </c:spPr>
            <c:txPr>
              <a:bodyPr/>
              <a:lstStyle/>
              <a:p>
                <a:pPr>
                  <a:defRPr sz="1397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mbri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4"/>
                <c:pt idx="0">
                  <c:v>574 семьи -    3 ребенка</c:v>
                </c:pt>
                <c:pt idx="1">
                  <c:v>107 семей -   4 ребенка</c:v>
                </c:pt>
                <c:pt idx="2">
                  <c:v>29 семей -   5 детей</c:v>
                </c:pt>
                <c:pt idx="3">
                  <c:v>11семей -   6 и более детей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574</c:v>
                </c:pt>
                <c:pt idx="1">
                  <c:v>107</c:v>
                </c:pt>
                <c:pt idx="2">
                  <c:v>29</c:v>
                </c:pt>
                <c:pt idx="3">
                  <c:v>0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28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99">
                <a:latin typeface="Times New Roman" pitchFamily="18" charset="0"/>
                <a:cs typeface="Times New Roman" pitchFamily="18" charset="0"/>
              </a:defRPr>
            </a:pPr>
            <a:r>
              <a:rPr lang="ru-RU" sz="1199" dirty="0" smtClean="0">
                <a:latin typeface="Times New Roman" pitchFamily="18" charset="0"/>
                <a:cs typeface="Times New Roman" pitchFamily="18" charset="0"/>
              </a:rPr>
              <a:t>Тематика</a:t>
            </a:r>
            <a:r>
              <a:rPr lang="ru-RU" sz="1199" baseline="0" dirty="0" smtClean="0">
                <a:latin typeface="Times New Roman" pitchFamily="18" charset="0"/>
                <a:cs typeface="Times New Roman" pitchFamily="18" charset="0"/>
              </a:rPr>
              <a:t> обращений граждан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0099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0066FF"/>
              </a:solidFill>
            </c:spPr>
          </c:dPt>
          <c:dLbls>
            <c:dLbl>
              <c:idx val="0"/>
              <c:layout>
                <c:manualLayout>
                  <c:x val="-5.0109486314210722E-2"/>
                  <c:y val="-0.370575459317586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527980877390326E-2"/>
                  <c:y val="0.1614486169997980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1464191976003182E-3"/>
                  <c:y val="-8.67580254391278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297244094488192E-2"/>
                  <c:y val="-0.1287711992731677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5499625046869211E-2"/>
                  <c:y val="-3.15925196850394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Вопросы ЖКХ и дорожной сферы</c:v>
                </c:pt>
                <c:pt idx="1">
                  <c:v>Вопросы экологии</c:v>
                </c:pt>
                <c:pt idx="2">
                  <c:v>Вопросы земельных отношений и градостроительства </c:v>
                </c:pt>
                <c:pt idx="3">
                  <c:v>вопросы социальной сферы</c:v>
                </c:pt>
                <c:pt idx="4">
                  <c:v>разное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51.6</c:v>
                </c:pt>
                <c:pt idx="1">
                  <c:v>13.1</c:v>
                </c:pt>
                <c:pt idx="2">
                  <c:v>13.3</c:v>
                </c:pt>
                <c:pt idx="3">
                  <c:v>16.8</c:v>
                </c:pt>
                <c:pt idx="4">
                  <c:v>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8">
          <a:noFill/>
        </a:ln>
      </c:spPr>
    </c:plotArea>
    <c:legend>
      <c:legendPos val="r"/>
      <c:layout>
        <c:manualLayout>
          <c:xMode val="edge"/>
          <c:yMode val="edge"/>
          <c:x val="0.71238815105193243"/>
          <c:y val="2.4244784442595084E-2"/>
          <c:w val="0.2733261614830344"/>
          <c:h val="0.8941168939248445"/>
        </c:manualLayout>
      </c:layout>
      <c:overlay val="0"/>
      <c:txPr>
        <a:bodyPr/>
        <a:lstStyle/>
        <a:p>
          <a:pPr>
            <a:defRPr sz="1099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41">
      <a:solidFill>
        <a:schemeClr val="accent1"/>
      </a:solidFill>
    </a:ln>
  </c:spPr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180319565317492"/>
          <c:y val="0.1344748882741009"/>
          <c:w val="0.64649905603905933"/>
          <c:h val="0.756702667234169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explosion val="16"/>
          <c:dPt>
            <c:idx val="0"/>
            <c:bubble3D val="0"/>
            <c:spPr>
              <a:solidFill>
                <a:srgbClr val="000099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CC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Pt>
            <c:idx val="5"/>
            <c:bubble3D val="0"/>
            <c:spPr>
              <a:solidFill>
                <a:srgbClr val="FF6600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3.3164084328168537E-2"/>
                  <c:y val="-3.88582677165354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655067310134892E-3"/>
                  <c:y val="-3.55257169688652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321637426900735E-2"/>
                  <c:y val="0.2726117258991274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0339952571718022"/>
                  <c:y val="-2.66437894587501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3270939816733452E-3"/>
                  <c:y val="6.0586649641767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2505525625086545E-2"/>
                  <c:y val="-6.47086259487844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9235967214624641E-2"/>
                  <c:y val="-5.11557423565297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8679951190311756E-3"/>
                  <c:y val="-8.05696247428537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398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   - 9%</c:v>
                </c:pt>
                <c:pt idx="1">
                  <c:v> Национальная экономика  - 10 %</c:v>
                </c:pt>
                <c:pt idx="2">
                  <c:v> Жилищно-коммунальное хозяйство  -17% </c:v>
                </c:pt>
                <c:pt idx="3">
                  <c:v> Образование   - 42 %</c:v>
                </c:pt>
                <c:pt idx="4">
                  <c:v>Культура, кинематография   - 6 %</c:v>
                </c:pt>
                <c:pt idx="5">
                  <c:v>Социальная политика  - 13 % </c:v>
                </c:pt>
                <c:pt idx="6">
                  <c:v>Прочие расходы   1 %</c:v>
                </c:pt>
                <c:pt idx="7">
                  <c:v>Физическая культура и спорт 2%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9.0000000000000024E-2</c:v>
                </c:pt>
                <c:pt idx="1">
                  <c:v>0.1</c:v>
                </c:pt>
                <c:pt idx="2">
                  <c:v>0.17</c:v>
                </c:pt>
                <c:pt idx="3">
                  <c:v>0.42000000000000032</c:v>
                </c:pt>
                <c:pt idx="4">
                  <c:v>6.0000000000000032E-2</c:v>
                </c:pt>
                <c:pt idx="5">
                  <c:v>0.13</c:v>
                </c:pt>
                <c:pt idx="6">
                  <c:v>1.0000000000000005E-2</c:v>
                </c:pt>
                <c:pt idx="7">
                  <c:v>2.0000000000000011E-2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10">
          <a:noFill/>
        </a:ln>
      </c:spPr>
    </c:plotArea>
    <c:legend>
      <c:legendPos val="r"/>
      <c:layout>
        <c:manualLayout>
          <c:xMode val="edge"/>
          <c:yMode val="edge"/>
          <c:x val="3.0916678178385601E-2"/>
          <c:y val="5.1094559126055185E-2"/>
          <c:w val="0.30387864345904286"/>
          <c:h val="0.780693764630774"/>
        </c:manualLayout>
      </c:layout>
      <c:overlay val="0"/>
      <c:txPr>
        <a:bodyPr/>
        <a:lstStyle/>
        <a:p>
          <a:pPr>
            <a:defRPr sz="1406" b="1">
              <a:latin typeface="Times New Roman" pitchFamily="18" charset="0"/>
              <a:ea typeface="Arial Unicode MS" pitchFamily="34" charset="-128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>
        <a:lumMod val="95000"/>
      </a:schemeClr>
    </a:solidFill>
    <a:ln>
      <a:solidFill>
        <a:schemeClr val="bg1">
          <a:lumMod val="50000"/>
        </a:schemeClr>
      </a:solidFill>
    </a:ln>
  </c:spPr>
  <c:txPr>
    <a:bodyPr/>
    <a:lstStyle/>
    <a:p>
      <a:pPr>
        <a:defRPr sz="1795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102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Возрастная структура населения</a:t>
            </a:r>
          </a:p>
        </c:rich>
      </c:tx>
      <c:layout>
        <c:manualLayout>
          <c:xMode val="edge"/>
          <c:yMode val="edge"/>
          <c:x val="0.30646558331152146"/>
          <c:y val="2.3295434483245692E-3"/>
        </c:manualLayout>
      </c:layout>
      <c:overlay val="0"/>
      <c:spPr>
        <a:noFill/>
        <a:ln w="24275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799419809366051E-2"/>
          <c:y val="0.19424460431654689"/>
          <c:w val="0.5747314789985758"/>
          <c:h val="0.4429842967072338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 </c:v>
                </c:pt>
              </c:strCache>
            </c:strRef>
          </c:tx>
          <c:spPr>
            <a:solidFill>
              <a:schemeClr val="accent1"/>
            </a:solidFill>
            <a:ln w="12140">
              <a:solidFill>
                <a:schemeClr val="tx1"/>
              </a:solidFill>
              <a:prstDash val="solid"/>
            </a:ln>
          </c:spPr>
          <c:explosion val="29"/>
          <c:dPt>
            <c:idx val="0"/>
            <c:bubble3D val="0"/>
            <c:spPr>
              <a:solidFill>
                <a:srgbClr val="00CC00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140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3.5846261821331452E-2"/>
                  <c:y val="0.1121876652221530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6439628482972076E-2"/>
                  <c:y val="0.167770669291338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4275">
                <a:noFill/>
              </a:ln>
            </c:spPr>
            <c:txPr>
              <a:bodyPr/>
              <a:lstStyle/>
              <a:p>
                <a:pPr>
                  <a:defRPr sz="2522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Sheet1!$B$1:$D$1</c:f>
              <c:strCache>
                <c:ptCount val="3"/>
                <c:pt idx="0">
                  <c:v>Трудоспособного возраста </c:v>
                </c:pt>
                <c:pt idx="1">
                  <c:v>Пенсионеры</c:v>
                </c:pt>
                <c:pt idx="2">
                  <c:v>Моложе трудоспособного возраста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0.56000000000000005</c:v>
                </c:pt>
                <c:pt idx="1">
                  <c:v>0.29000000000000031</c:v>
                </c:pt>
                <c:pt idx="2">
                  <c:v>0.15000000000000024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67715827974333465"/>
          <c:y val="0.13004484304932798"/>
          <c:w val="0.29946044480289136"/>
          <c:h val="0.78026905829596349"/>
        </c:manualLayout>
      </c:layout>
      <c:overlay val="0"/>
      <c:spPr>
        <a:noFill/>
        <a:ln w="3038">
          <a:solidFill>
            <a:schemeClr val="tx1"/>
          </a:solidFill>
          <a:prstDash val="solid"/>
        </a:ln>
      </c:spPr>
      <c:txPr>
        <a:bodyPr/>
        <a:lstStyle/>
        <a:p>
          <a:pPr>
            <a:defRPr sz="1580" b="1" i="0" u="none" strike="noStrike" baseline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>
        <a:lumMod val="95000"/>
      </a:schemeClr>
    </a:solidFill>
    <a:ln>
      <a:solidFill>
        <a:schemeClr val="bg1">
          <a:lumMod val="50000"/>
        </a:schemeClr>
      </a:solidFill>
    </a:ln>
  </c:spPr>
  <c:txPr>
    <a:bodyPr/>
    <a:lstStyle/>
    <a:p>
      <a:pPr>
        <a:defRPr sz="1718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latin typeface="+mj-lt"/>
                <a:cs typeface="Times New Roman" pitchFamily="18" charset="0"/>
              </a:defRPr>
            </a:pPr>
            <a:r>
              <a:rPr lang="ru-RU" sz="1598" dirty="0">
                <a:latin typeface="Times New Roman" pitchFamily="18" charset="0"/>
                <a:cs typeface="Times New Roman" pitchFamily="18" charset="0"/>
              </a:rPr>
              <a:t>Выручка от реализации сельскохозяйственной </a:t>
            </a:r>
            <a:r>
              <a:rPr lang="ru-RU" sz="1598" dirty="0" smtClean="0">
                <a:latin typeface="Times New Roman" pitchFamily="18" charset="0"/>
                <a:cs typeface="Times New Roman" pitchFamily="18" charset="0"/>
              </a:rPr>
              <a:t>продукции, млрд</a:t>
            </a:r>
            <a:r>
              <a:rPr lang="ru-RU" sz="1598" dirty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dirty="0"/>
              <a:t>.</a:t>
            </a:r>
          </a:p>
        </c:rich>
      </c:tx>
      <c:layout>
        <c:manualLayout>
          <c:xMode val="edge"/>
          <c:yMode val="edge"/>
          <c:x val="9.7807151155285946E-2"/>
          <c:y val="1.1360417036258712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284362481005664"/>
          <c:y val="0.21675433997930463"/>
          <c:w val="0.76891076115485568"/>
          <c:h val="0.6995043902254142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сельскохозяйственной продукции.млрд. руб.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4.8245614035087717E-2"/>
                  <c:y val="-0.275383255211199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11,3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315789473684292E-2"/>
                  <c:y val="-0.31703786524314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 algn="ctr" rtl="0">
                  <a:defRPr lang="ru-RU" sz="1541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11.3</c:v>
                </c:pt>
                <c:pt idx="1">
                  <c:v>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8817960"/>
        <c:axId val="398818352"/>
        <c:axId val="0"/>
      </c:bar3DChart>
      <c:catAx>
        <c:axId val="398817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2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818352"/>
        <c:crossesAt val="1"/>
        <c:auto val="1"/>
        <c:lblAlgn val="ctr"/>
        <c:lblOffset val="100"/>
        <c:noMultiLvlLbl val="0"/>
      </c:catAx>
      <c:valAx>
        <c:axId val="398818352"/>
        <c:scaling>
          <c:orientation val="minMax"/>
          <c:min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2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817960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title>
      <c:tx>
        <c:rich>
          <a:bodyPr/>
          <a:lstStyle/>
          <a:p>
            <a:pPr>
              <a:defRPr lang="ru-RU" sz="1578" b="1" i="0" u="none" strike="noStrike" kern="1200" baseline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578" b="1" i="0" u="none" strike="noStrike" kern="1200" baseline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Среднемесячная заработная </a:t>
            </a:r>
            <a:r>
              <a:rPr lang="ru-RU" sz="1578" b="1" i="0" u="none" strike="noStrike" kern="1200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плата, руб.</a:t>
            </a:r>
            <a:endParaRPr lang="ru-RU" sz="1599" b="1" i="0" u="none" strike="noStrike" kern="1200" baseline="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192797591477533"/>
          <c:y val="0.17906691099096494"/>
          <c:w val="0.76905241624208975"/>
          <c:h val="0.7432219964439958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(руб)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</c:v>
                </c:pt>
                <c:pt idx="1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8816000"/>
        <c:axId val="398818744"/>
        <c:axId val="0"/>
      </c:bar3DChart>
      <c:catAx>
        <c:axId val="398816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88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818744"/>
        <c:crosses val="autoZero"/>
        <c:auto val="1"/>
        <c:lblAlgn val="ctr"/>
        <c:lblOffset val="100"/>
        <c:noMultiLvlLbl val="0"/>
      </c:catAx>
      <c:valAx>
        <c:axId val="39881874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816000"/>
        <c:crosses val="autoZero"/>
        <c:crossBetween val="between"/>
        <c:majorUnit val="5"/>
      </c:valAx>
      <c:spPr>
        <a:noFill/>
        <a:ln w="25191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529" b="1" i="0" u="none" strike="noStrike" kern="1200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Производство валовой продукции, млрд. руб.</a:t>
            </a:r>
            <a:endParaRPr lang="ru-RU" sz="1599" b="1" i="0" u="none" strike="noStrike" kern="1200" baseline="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067961865591517"/>
          <c:y val="8.7233396343591764E-3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solidFill>
          <a:schemeClr val="bg1">
            <a:lumMod val="8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>
        <c:manualLayout>
          <c:layoutTarget val="inner"/>
          <c:xMode val="edge"/>
          <c:yMode val="edge"/>
          <c:x val="0.19882471066955443"/>
          <c:y val="0.19653507838547221"/>
          <c:w val="0.68316422444289882"/>
          <c:h val="0.710220791657799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 валовой продукции, млр.руб.</c:v>
                </c:pt>
              </c:strCache>
            </c:strRef>
          </c:tx>
          <c:spPr>
            <a:solidFill>
              <a:srgbClr val="18E608"/>
            </a:solidFill>
          </c:spPr>
          <c:invertIfNegative val="0"/>
          <c:dLbls>
            <c:dLbl>
              <c:idx val="0"/>
              <c:layout>
                <c:manualLayout>
                  <c:x val="2.9121549461489791E-2"/>
                  <c:y val="-0.25347037265503108"/>
                </c:manualLayout>
              </c:layout>
              <c:tx>
                <c:rich>
                  <a:bodyPr/>
                  <a:lstStyle/>
                  <a:p>
                    <a:pPr>
                      <a:defRPr sz="1523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523" b="1" dirty="0" smtClean="0">
                        <a:latin typeface="Times New Roman" pitchFamily="18" charset="0"/>
                        <a:cs typeface="Times New Roman" pitchFamily="18" charset="0"/>
                      </a:rPr>
                      <a:t>12,0</a:t>
                    </a:r>
                    <a:endParaRPr lang="ru-RU" sz="1600" b="1" dirty="0"/>
                  </a:p>
                </c:rich>
              </c:tx>
              <c:spPr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786768033306191E-2"/>
                  <c:y val="-0.31185910228963437"/>
                </c:manualLayout>
              </c:layout>
              <c:tx>
                <c:rich>
                  <a:bodyPr/>
                  <a:lstStyle/>
                  <a:p>
                    <a:pPr>
                      <a:defRPr sz="1704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704" b="1" dirty="0" smtClean="0">
                        <a:latin typeface="Times New Roman" pitchFamily="18" charset="0"/>
                        <a:cs typeface="Times New Roman" pitchFamily="18" charset="0"/>
                      </a:rPr>
                      <a:t>16,0</a:t>
                    </a:r>
                    <a:endParaRPr lang="ru-RU" sz="1800" b="1" dirty="0"/>
                  </a:p>
                </c:rich>
              </c:tx>
              <c:spPr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  <c:txPr>
              <a:bodyPr/>
              <a:lstStyle/>
              <a:p>
                <a:pPr>
                  <a:defRPr b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8819528"/>
        <c:axId val="398819920"/>
        <c:axId val="0"/>
      </c:bar3DChart>
      <c:catAx>
        <c:axId val="398819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23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819920"/>
        <c:crosses val="autoZero"/>
        <c:auto val="1"/>
        <c:lblAlgn val="ctr"/>
        <c:lblOffset val="100"/>
        <c:noMultiLvlLbl val="0"/>
      </c:catAx>
      <c:valAx>
        <c:axId val="398819920"/>
        <c:scaling>
          <c:orientation val="minMax"/>
          <c:max val="14"/>
          <c:min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23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819528"/>
        <c:crosses val="autoZero"/>
        <c:crossBetween val="between"/>
      </c:valAx>
      <c:spPr>
        <a:noFill/>
        <a:ln w="25112"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7688216604502429E-2"/>
          <c:y val="5.7998780082067464E-2"/>
          <c:w val="0.87818897637795279"/>
          <c:h val="0.8045678533141106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CC00"/>
              </a:solidFill>
              <a:ln>
                <a:solidFill>
                  <a:srgbClr val="99FF66"/>
                </a:solidFill>
              </a:ln>
            </c:spPr>
          </c:dPt>
          <c:dLbls>
            <c:dLbl>
              <c:idx val="0"/>
              <c:layout>
                <c:manualLayout>
                  <c:x val="1.4473684210526321E-2"/>
                  <c:y val="-3.8862888617796014E-2"/>
                </c:manualLayout>
              </c:layout>
              <c:tx>
                <c:rich>
                  <a:bodyPr/>
                  <a:lstStyle/>
                  <a:p>
                    <a:pPr>
                      <a:defRPr sz="1675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11 696</a:t>
                    </a:r>
                    <a:endParaRPr lang="ru-RU" dirty="0"/>
                  </a:p>
                </c:rich>
              </c:tx>
              <c:spPr>
                <a:solidFill>
                  <a:sysClr val="window" lastClr="FFFFFF">
                    <a:lumMod val="85000"/>
                  </a:sysClr>
                </a:solidFill>
                <a:ln>
                  <a:solidFill>
                    <a:schemeClr val="tx1"/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385174003508702E-2"/>
                  <c:y val="-4.6683798145921433E-2"/>
                </c:manualLayout>
              </c:layout>
              <c:tx>
                <c:rich>
                  <a:bodyPr/>
                  <a:lstStyle/>
                  <a:p>
                    <a:pPr>
                      <a:defRPr sz="1675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12 398</a:t>
                    </a:r>
                    <a:endParaRPr lang="ru-RU" dirty="0"/>
                  </a:p>
                </c:rich>
              </c:tx>
              <c:spPr>
                <a:solidFill>
                  <a:sysClr val="window" lastClr="FFFFFF">
                    <a:lumMod val="85000"/>
                  </a:sysClr>
                </a:solidFill>
                <a:ln>
                  <a:solidFill>
                    <a:schemeClr val="tx1"/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46191505854524E-2"/>
                  <c:y val="-4.657790620999961E-2"/>
                </c:manualLayout>
              </c:layout>
              <c:tx>
                <c:rich>
                  <a:bodyPr/>
                  <a:lstStyle/>
                  <a:p>
                    <a:pPr>
                      <a:defRPr sz="1675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13 424</a:t>
                    </a:r>
                    <a:endParaRPr lang="ru-RU" dirty="0"/>
                  </a:p>
                </c:rich>
              </c:tx>
              <c:spPr>
                <a:solidFill>
                  <a:sysClr val="window" lastClr="FFFFFF">
                    <a:lumMod val="85000"/>
                  </a:sysClr>
                </a:solidFill>
                <a:ln>
                  <a:solidFill>
                    <a:schemeClr val="tx1"/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>
                  <a:lumMod val="85000"/>
                </a:sysClr>
              </a:solidFill>
              <a:ln w="21262">
                <a:noFill/>
              </a:ln>
            </c:spPr>
            <c:txPr>
              <a:bodyPr/>
              <a:lstStyle/>
              <a:p>
                <a:pPr>
                  <a:defRPr sz="167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  2021 год</c:v>
                </c:pt>
                <c:pt idx="1">
                  <c:v>  2022 год</c:v>
                </c:pt>
                <c:pt idx="2">
                  <c:v>  2023 год 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11696</c:v>
                </c:pt>
                <c:pt idx="1">
                  <c:v>12398</c:v>
                </c:pt>
                <c:pt idx="2">
                  <c:v>13424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8816784"/>
        <c:axId val="398820704"/>
        <c:axId val="0"/>
      </c:bar3DChart>
      <c:catAx>
        <c:axId val="398816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7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820704"/>
        <c:crosses val="autoZero"/>
        <c:auto val="1"/>
        <c:lblAlgn val="ctr"/>
        <c:lblOffset val="100"/>
        <c:noMultiLvlLbl val="0"/>
      </c:catAx>
      <c:valAx>
        <c:axId val="398820704"/>
        <c:scaling>
          <c:orientation val="minMax"/>
          <c:max val="12000"/>
          <c:min val="1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16" b="1"/>
            </a:pPr>
            <a:endParaRPr lang="ru-RU"/>
          </a:p>
        </c:txPr>
        <c:crossAx val="398816784"/>
        <c:crosses val="autoZero"/>
        <c:crossBetween val="between"/>
        <c:majorUnit val="200"/>
        <c:minorUnit val="200"/>
      </c:valAx>
      <c:spPr>
        <a:noFill/>
        <a:ln w="25383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9.7688216604502429E-2"/>
          <c:y val="5.7998780082067464E-2"/>
          <c:w val="0.87818897637795279"/>
          <c:h val="0.8045678533141106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CC00"/>
              </a:solidFill>
              <a:ln>
                <a:solidFill>
                  <a:srgbClr val="99FF66"/>
                </a:solidFill>
              </a:ln>
            </c:spPr>
          </c:dPt>
          <c:dLbls>
            <c:dLbl>
              <c:idx val="0"/>
              <c:layout>
                <c:manualLayout>
                  <c:x val="1.4473684210526321E-2"/>
                  <c:y val="-3.8862888617796014E-2"/>
                </c:manualLayout>
              </c:layout>
              <c:tx>
                <c:rich>
                  <a:bodyPr/>
                  <a:lstStyle/>
                  <a:p>
                    <a:pPr>
                      <a:defRPr sz="1677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75 611</a:t>
                    </a:r>
                    <a:endParaRPr lang="ru-RU" dirty="0"/>
                  </a:p>
                </c:rich>
              </c:tx>
              <c:spPr>
                <a:solidFill>
                  <a:sysClr val="window" lastClr="FFFFFF">
                    <a:lumMod val="85000"/>
                  </a:sysClr>
                </a:solidFill>
                <a:ln>
                  <a:solidFill>
                    <a:schemeClr val="tx1"/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385174003508702E-2"/>
                  <c:y val="-4.6683798145921433E-2"/>
                </c:manualLayout>
              </c:layout>
              <c:tx>
                <c:rich>
                  <a:bodyPr/>
                  <a:lstStyle/>
                  <a:p>
                    <a:pPr>
                      <a:defRPr sz="1677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75 027</a:t>
                    </a:r>
                    <a:endParaRPr lang="ru-RU" dirty="0"/>
                  </a:p>
                </c:rich>
              </c:tx>
              <c:spPr>
                <a:solidFill>
                  <a:sysClr val="window" lastClr="FFFFFF">
                    <a:lumMod val="85000"/>
                  </a:sysClr>
                </a:solidFill>
                <a:ln>
                  <a:solidFill>
                    <a:schemeClr val="tx1"/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46191505854524E-2"/>
                  <c:y val="-4.657790620999961E-2"/>
                </c:manualLayout>
              </c:layout>
              <c:tx>
                <c:rich>
                  <a:bodyPr/>
                  <a:lstStyle/>
                  <a:p>
                    <a:pPr>
                      <a:defRPr sz="1677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76 524</a:t>
                    </a:r>
                    <a:endParaRPr lang="ru-RU" dirty="0"/>
                  </a:p>
                </c:rich>
              </c:tx>
              <c:spPr>
                <a:solidFill>
                  <a:sysClr val="window" lastClr="FFFFFF">
                    <a:lumMod val="85000"/>
                  </a:sysClr>
                </a:solidFill>
                <a:ln>
                  <a:solidFill>
                    <a:schemeClr val="tx1"/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>
                  <a:lumMod val="85000"/>
                </a:sysClr>
              </a:solidFill>
              <a:ln w="21290">
                <a:noFill/>
              </a:ln>
            </c:spPr>
            <c:txPr>
              <a:bodyPr/>
              <a:lstStyle/>
              <a:p>
                <a:pPr>
                  <a:defRPr sz="1677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  2021 год</c:v>
                </c:pt>
                <c:pt idx="1">
                  <c:v>  2022 год</c:v>
                </c:pt>
                <c:pt idx="2">
                  <c:v>  2023 год 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75611</c:v>
                </c:pt>
                <c:pt idx="1">
                  <c:v>75027</c:v>
                </c:pt>
                <c:pt idx="2">
                  <c:v>77300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8814040"/>
        <c:axId val="398813648"/>
        <c:axId val="0"/>
      </c:bar3DChart>
      <c:catAx>
        <c:axId val="398814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9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813648"/>
        <c:crosses val="autoZero"/>
        <c:auto val="1"/>
        <c:lblAlgn val="ctr"/>
        <c:lblOffset val="100"/>
        <c:noMultiLvlLbl val="0"/>
      </c:catAx>
      <c:valAx>
        <c:axId val="398813648"/>
        <c:scaling>
          <c:orientation val="minMax"/>
          <c:max val="90000"/>
          <c:min val="1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18" b="1"/>
            </a:pPr>
            <a:endParaRPr lang="ru-RU"/>
          </a:p>
        </c:txPr>
        <c:crossAx val="398814040"/>
        <c:crosses val="autoZero"/>
        <c:crossBetween val="between"/>
        <c:majorUnit val="20000"/>
      </c:valAx>
      <c:spPr>
        <a:noFill/>
        <a:ln w="25383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100"/>
              <a:t>Общая протяженность автомобильных дорог</a:t>
            </a:r>
          </a:p>
        </c:rich>
      </c:tx>
      <c:layout>
        <c:manualLayout>
          <c:xMode val="edge"/>
          <c:yMode val="edge"/>
          <c:x val="0.12612978933188887"/>
          <c:y val="1.2908902401434696E-2"/>
        </c:manualLayout>
      </c:layout>
      <c:overlay val="0"/>
      <c:spPr>
        <a:noFill/>
        <a:ln w="9936">
          <a:noFill/>
        </a:ln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0237580993521118"/>
          <c:w val="0.73807276502012809"/>
          <c:h val="0.52816804545001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протяженность автомобильных дорог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CC00"/>
              </a:solidFill>
            </c:spPr>
          </c:dPt>
          <c:dLbls>
            <c:dLbl>
              <c:idx val="0"/>
              <c:layout>
                <c:manualLayout>
                  <c:x val="-1.3118401397574503E-2"/>
                  <c:y val="-5.10782418020532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8913271894067994E-2"/>
                  <c:y val="-0.1144066580285061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1976669114110043E-2"/>
                  <c:y val="4.41714342669191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953920550927919E-2"/>
                  <c:y val="-0.126424000797370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90000"/>
                </a:schemeClr>
              </a:solidFill>
              <a:ln w="9936">
                <a:solidFill>
                  <a:srgbClr val="458040"/>
                </a:solidFill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федерального значения</c:v>
                </c:pt>
                <c:pt idx="1">
                  <c:v>регионального значения</c:v>
                </c:pt>
                <c:pt idx="2">
                  <c:v>местного значения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24.7</c:v>
                </c:pt>
                <c:pt idx="1">
                  <c:v>294.8</c:v>
                </c:pt>
                <c:pt idx="2">
                  <c:v>628.79999999999995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7">
          <a:noFill/>
        </a:ln>
      </c:spPr>
    </c:plotArea>
    <c:legend>
      <c:legendPos val="r"/>
      <c:layout>
        <c:manualLayout>
          <c:xMode val="edge"/>
          <c:yMode val="edge"/>
          <c:x val="0.6878980891719747"/>
          <c:y val="2.571428571428571E-2"/>
          <c:w val="0.30148619957537276"/>
          <c:h val="0.91142857142857314"/>
        </c:manualLayout>
      </c:layout>
      <c:overlay val="0"/>
      <c:txPr>
        <a:bodyPr/>
        <a:lstStyle/>
        <a:p>
          <a:pPr>
            <a:defRPr sz="999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>
        <a:lumMod val="95000"/>
      </a:schemeClr>
    </a:solidFill>
    <a:ln>
      <a:solidFill>
        <a:schemeClr val="bg2">
          <a:lumMod val="50000"/>
        </a:schemeClr>
      </a:solidFill>
    </a:ln>
  </c:spPr>
  <c:txPr>
    <a:bodyPr/>
    <a:lstStyle/>
    <a:p>
      <a:pPr>
        <a:defRPr sz="704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ECB4E5-BB1B-42F2-9149-34A61C46F139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D0E195-E73C-4F30-81CD-FFC8865D4433}">
      <dgm:prSet phldrT="[Текст]" custT="1"/>
      <dgm:spPr>
        <a:solidFill>
          <a:srgbClr val="CCFF99">
            <a:alpha val="90000"/>
          </a:srgbClr>
        </a:solidFill>
      </dgm:spPr>
      <dgm:t>
        <a:bodyPr/>
        <a:lstStyle/>
        <a:p>
          <a:pPr algn="l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Численность работающих                                                                  в АПК Дзержинского района в  2023 году</a:t>
          </a:r>
          <a:endParaRPr lang="ru-RU" sz="1600" b="1" dirty="0"/>
        </a:p>
      </dgm:t>
    </dgm:pt>
    <dgm:pt modelId="{041807D0-B504-4520-B34C-705AC70B2CFE}" type="parTrans" cxnId="{F8BEA268-492C-4BF2-AC90-8FC95CAAEF63}">
      <dgm:prSet/>
      <dgm:spPr/>
      <dgm:t>
        <a:bodyPr/>
        <a:lstStyle/>
        <a:p>
          <a:endParaRPr lang="ru-RU"/>
        </a:p>
      </dgm:t>
    </dgm:pt>
    <dgm:pt modelId="{87A30A28-DB1D-49F3-86FF-B82D5B4318BB}" type="sibTrans" cxnId="{F8BEA268-492C-4BF2-AC90-8FC95CAAEF63}">
      <dgm:prSet/>
      <dgm:spPr/>
      <dgm:t>
        <a:bodyPr/>
        <a:lstStyle/>
        <a:p>
          <a:endParaRPr lang="ru-RU"/>
        </a:p>
      </dgm:t>
    </dgm:pt>
    <dgm:pt modelId="{D07EA44A-13F7-43BF-AD94-9945735BE2E1}">
      <dgm:prSet phldrT="[Текст]" custT="1"/>
      <dgm:spPr>
        <a:solidFill>
          <a:srgbClr val="0066FF"/>
        </a:solidFill>
      </dgm:spPr>
      <dgm:t>
        <a:bodyPr/>
        <a:lstStyle/>
        <a:p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80 </a:t>
          </a:r>
          <a:r>
            <a:rPr lang="ru-RU" sz="11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молодых специалистов </a:t>
          </a:r>
          <a:endParaRPr lang="ru-RU" sz="1100" b="1" dirty="0">
            <a:solidFill>
              <a:srgbClr val="FFFF00"/>
            </a:solidFill>
          </a:endParaRPr>
        </a:p>
      </dgm:t>
    </dgm:pt>
    <dgm:pt modelId="{6FC034AE-C972-4C71-BE8A-E99DCE34275A}" type="parTrans" cxnId="{383A60E2-3EBE-456D-91B1-83D8DB663620}">
      <dgm:prSet/>
      <dgm:spPr/>
      <dgm:t>
        <a:bodyPr/>
        <a:lstStyle/>
        <a:p>
          <a:endParaRPr lang="ru-RU"/>
        </a:p>
      </dgm:t>
    </dgm:pt>
    <dgm:pt modelId="{4E2CE5B0-5055-448E-BB75-31E0D78D63D2}" type="sibTrans" cxnId="{383A60E2-3EBE-456D-91B1-83D8DB663620}">
      <dgm:prSet/>
      <dgm:spPr/>
      <dgm:t>
        <a:bodyPr/>
        <a:lstStyle/>
        <a:p>
          <a:endParaRPr lang="ru-RU"/>
        </a:p>
      </dgm:t>
    </dgm:pt>
    <dgm:pt modelId="{2371C785-ED7F-42C9-BB3F-288F862B4225}">
      <dgm:prSet phldrT="[Текст]" custT="1"/>
      <dgm:spPr>
        <a:solidFill>
          <a:srgbClr val="CCFF99">
            <a:alpha val="90000"/>
          </a:srgbClr>
        </a:solidFill>
      </dgm:spPr>
      <dgm:t>
        <a:bodyPr/>
        <a:lstStyle/>
        <a:p>
          <a:pPr algn="l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Получают  субсидию  из областного  бюджета на</a:t>
          </a:r>
        </a:p>
        <a:p>
          <a:pPr algn="l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поддержку  кадрового потенциала</a:t>
          </a:r>
        </a:p>
      </dgm:t>
    </dgm:pt>
    <dgm:pt modelId="{814F643C-050F-4B99-8A07-86E898DEFC9D}" type="parTrans" cxnId="{94703417-BFDC-43E6-96E7-127273510652}">
      <dgm:prSet/>
      <dgm:spPr/>
      <dgm:t>
        <a:bodyPr/>
        <a:lstStyle/>
        <a:p>
          <a:endParaRPr lang="ru-RU"/>
        </a:p>
      </dgm:t>
    </dgm:pt>
    <dgm:pt modelId="{4B00BCB1-8975-45D3-B3E3-6B4376A55304}" type="sibTrans" cxnId="{94703417-BFDC-43E6-96E7-127273510652}">
      <dgm:prSet/>
      <dgm:spPr/>
      <dgm:t>
        <a:bodyPr/>
        <a:lstStyle/>
        <a:p>
          <a:endParaRPr lang="ru-RU"/>
        </a:p>
      </dgm:t>
    </dgm:pt>
    <dgm:pt modelId="{0366D27B-87FB-4ACD-BFCE-50E5E9A42C1A}">
      <dgm:prSet phldrT="[Текст]" custT="1"/>
      <dgm:spPr>
        <a:solidFill>
          <a:srgbClr val="0066FF"/>
        </a:solidFill>
      </dgm:spPr>
      <dgm:t>
        <a:bodyPr/>
        <a:lstStyle/>
        <a:p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2 860 человек</a:t>
          </a:r>
          <a:endParaRPr lang="ru-RU" sz="1400" b="1" dirty="0">
            <a:solidFill>
              <a:srgbClr val="FFFF00"/>
            </a:solidFill>
          </a:endParaRPr>
        </a:p>
      </dgm:t>
    </dgm:pt>
    <dgm:pt modelId="{033D5A4A-0002-4CA4-B5C0-8E8ED1E46416}" type="sibTrans" cxnId="{ADD28DF8-41DA-48C5-A1AA-E42187E8887F}">
      <dgm:prSet/>
      <dgm:spPr/>
      <dgm:t>
        <a:bodyPr/>
        <a:lstStyle/>
        <a:p>
          <a:endParaRPr lang="ru-RU"/>
        </a:p>
      </dgm:t>
    </dgm:pt>
    <dgm:pt modelId="{D579E109-A1D4-4F7A-B5A3-0DD8D27A56CC}" type="parTrans" cxnId="{ADD28DF8-41DA-48C5-A1AA-E42187E8887F}">
      <dgm:prSet/>
      <dgm:spPr/>
      <dgm:t>
        <a:bodyPr/>
        <a:lstStyle/>
        <a:p>
          <a:endParaRPr lang="ru-RU"/>
        </a:p>
      </dgm:t>
    </dgm:pt>
    <dgm:pt modelId="{D43BF19B-1EA0-40D5-8956-D69424E4FD2D}" type="pres">
      <dgm:prSet presAssocID="{A1ECB4E5-BB1B-42F2-9149-34A61C46F13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166CFF-B391-4DCD-AB0F-CFE07523C5DE}" type="pres">
      <dgm:prSet presAssocID="{0366D27B-87FB-4ACD-BFCE-50E5E9A42C1A}" presName="linNode" presStyleCnt="0"/>
      <dgm:spPr/>
    </dgm:pt>
    <dgm:pt modelId="{20AC1E10-393D-4740-8EEA-2639D5D00A4D}" type="pres">
      <dgm:prSet presAssocID="{0366D27B-87FB-4ACD-BFCE-50E5E9A42C1A}" presName="parentText" presStyleLbl="node1" presStyleIdx="0" presStyleCnt="2" custScaleX="85081" custScaleY="72613" custLinFactNeighborX="-4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042AA-8C03-4AC9-8DA4-96C9E19C12F6}" type="pres">
      <dgm:prSet presAssocID="{0366D27B-87FB-4ACD-BFCE-50E5E9A42C1A}" presName="descendantText" presStyleLbl="alignAccFollowNode1" presStyleIdx="0" presStyleCnt="2" custScaleX="102546" custLinFactNeighborX="2515" custLinFactNeighborY="8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CF39E-2851-4FCF-91E6-2C7AE2524CA6}" type="pres">
      <dgm:prSet presAssocID="{033D5A4A-0002-4CA4-B5C0-8E8ED1E46416}" presName="sp" presStyleCnt="0"/>
      <dgm:spPr/>
    </dgm:pt>
    <dgm:pt modelId="{61CA514E-9922-4F45-A57A-283ABC1132CF}" type="pres">
      <dgm:prSet presAssocID="{D07EA44A-13F7-43BF-AD94-9945735BE2E1}" presName="linNode" presStyleCnt="0"/>
      <dgm:spPr/>
    </dgm:pt>
    <dgm:pt modelId="{0BED4EE3-1E71-4B8A-B730-78E9483CD781}" type="pres">
      <dgm:prSet presAssocID="{D07EA44A-13F7-43BF-AD94-9945735BE2E1}" presName="parentText" presStyleLbl="node1" presStyleIdx="1" presStyleCnt="2" custScaleX="88098" custScaleY="76032" custLinFactNeighborX="-4526" custLinFactNeighborY="6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6D5C2-26C9-4851-89C1-9B22ED8AFEA0}" type="pres">
      <dgm:prSet presAssocID="{D07EA44A-13F7-43BF-AD94-9945735BE2E1}" presName="descendantText" presStyleLbl="alignAccFollowNode1" presStyleIdx="1" presStyleCnt="2" custScaleX="103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703417-BFDC-43E6-96E7-127273510652}" srcId="{D07EA44A-13F7-43BF-AD94-9945735BE2E1}" destId="{2371C785-ED7F-42C9-BB3F-288F862B4225}" srcOrd="0" destOrd="0" parTransId="{814F643C-050F-4B99-8A07-86E898DEFC9D}" sibTransId="{4B00BCB1-8975-45D3-B3E3-6B4376A55304}"/>
    <dgm:cxn modelId="{47C10548-B67B-4901-B4B0-C0A07E99E139}" type="presOf" srcId="{2371C785-ED7F-42C9-BB3F-288F862B4225}" destId="{9FE6D5C2-26C9-4851-89C1-9B22ED8AFEA0}" srcOrd="0" destOrd="0" presId="urn:microsoft.com/office/officeart/2005/8/layout/vList5"/>
    <dgm:cxn modelId="{722FF112-0BF3-4FF9-AB9D-8757F4E55A31}" type="presOf" srcId="{0366D27B-87FB-4ACD-BFCE-50E5E9A42C1A}" destId="{20AC1E10-393D-4740-8EEA-2639D5D00A4D}" srcOrd="0" destOrd="0" presId="urn:microsoft.com/office/officeart/2005/8/layout/vList5"/>
    <dgm:cxn modelId="{DDEB4070-70AA-4EE6-9DA1-9DF36D6DA08A}" type="presOf" srcId="{6FD0E195-E73C-4F30-81CD-FFC8865D4433}" destId="{961042AA-8C03-4AC9-8DA4-96C9E19C12F6}" srcOrd="0" destOrd="0" presId="urn:microsoft.com/office/officeart/2005/8/layout/vList5"/>
    <dgm:cxn modelId="{F8BEA268-492C-4BF2-AC90-8FC95CAAEF63}" srcId="{0366D27B-87FB-4ACD-BFCE-50E5E9A42C1A}" destId="{6FD0E195-E73C-4F30-81CD-FFC8865D4433}" srcOrd="0" destOrd="0" parTransId="{041807D0-B504-4520-B34C-705AC70B2CFE}" sibTransId="{87A30A28-DB1D-49F3-86FF-B82D5B4318BB}"/>
    <dgm:cxn modelId="{ADD28DF8-41DA-48C5-A1AA-E42187E8887F}" srcId="{A1ECB4E5-BB1B-42F2-9149-34A61C46F139}" destId="{0366D27B-87FB-4ACD-BFCE-50E5E9A42C1A}" srcOrd="0" destOrd="0" parTransId="{D579E109-A1D4-4F7A-B5A3-0DD8D27A56CC}" sibTransId="{033D5A4A-0002-4CA4-B5C0-8E8ED1E46416}"/>
    <dgm:cxn modelId="{504E5D42-1F14-448C-8268-7958EDEC8D00}" type="presOf" srcId="{D07EA44A-13F7-43BF-AD94-9945735BE2E1}" destId="{0BED4EE3-1E71-4B8A-B730-78E9483CD781}" srcOrd="0" destOrd="0" presId="urn:microsoft.com/office/officeart/2005/8/layout/vList5"/>
    <dgm:cxn modelId="{2F51702F-1E99-4228-AE3A-41F5CA1A1C7C}" type="presOf" srcId="{A1ECB4E5-BB1B-42F2-9149-34A61C46F139}" destId="{D43BF19B-1EA0-40D5-8956-D69424E4FD2D}" srcOrd="0" destOrd="0" presId="urn:microsoft.com/office/officeart/2005/8/layout/vList5"/>
    <dgm:cxn modelId="{383A60E2-3EBE-456D-91B1-83D8DB663620}" srcId="{A1ECB4E5-BB1B-42F2-9149-34A61C46F139}" destId="{D07EA44A-13F7-43BF-AD94-9945735BE2E1}" srcOrd="1" destOrd="0" parTransId="{6FC034AE-C972-4C71-BE8A-E99DCE34275A}" sibTransId="{4E2CE5B0-5055-448E-BB75-31E0D78D63D2}"/>
    <dgm:cxn modelId="{51507623-779A-40B3-AEA9-8D4A424E8EC0}" type="presParOf" srcId="{D43BF19B-1EA0-40D5-8956-D69424E4FD2D}" destId="{39166CFF-B391-4DCD-AB0F-CFE07523C5DE}" srcOrd="0" destOrd="0" presId="urn:microsoft.com/office/officeart/2005/8/layout/vList5"/>
    <dgm:cxn modelId="{D8F1E471-AD02-43BF-9A44-2E1D5DE12791}" type="presParOf" srcId="{39166CFF-B391-4DCD-AB0F-CFE07523C5DE}" destId="{20AC1E10-393D-4740-8EEA-2639D5D00A4D}" srcOrd="0" destOrd="0" presId="urn:microsoft.com/office/officeart/2005/8/layout/vList5"/>
    <dgm:cxn modelId="{A7DBC72E-5C8F-4D89-B491-A6BF76ADF57E}" type="presParOf" srcId="{39166CFF-B391-4DCD-AB0F-CFE07523C5DE}" destId="{961042AA-8C03-4AC9-8DA4-96C9E19C12F6}" srcOrd="1" destOrd="0" presId="urn:microsoft.com/office/officeart/2005/8/layout/vList5"/>
    <dgm:cxn modelId="{8A0DA1FA-B0AD-4A4F-8496-7082942F0633}" type="presParOf" srcId="{D43BF19B-1EA0-40D5-8956-D69424E4FD2D}" destId="{F8DCF39E-2851-4FCF-91E6-2C7AE2524CA6}" srcOrd="1" destOrd="0" presId="urn:microsoft.com/office/officeart/2005/8/layout/vList5"/>
    <dgm:cxn modelId="{BF8D4D6A-7A04-47FD-AA75-0098C8FBFEF7}" type="presParOf" srcId="{D43BF19B-1EA0-40D5-8956-D69424E4FD2D}" destId="{61CA514E-9922-4F45-A57A-283ABC1132CF}" srcOrd="2" destOrd="0" presId="urn:microsoft.com/office/officeart/2005/8/layout/vList5"/>
    <dgm:cxn modelId="{C3B38E72-CC71-4022-8CB3-3C7018DFDBD7}" type="presParOf" srcId="{61CA514E-9922-4F45-A57A-283ABC1132CF}" destId="{0BED4EE3-1E71-4B8A-B730-78E9483CD781}" srcOrd="0" destOrd="0" presId="urn:microsoft.com/office/officeart/2005/8/layout/vList5"/>
    <dgm:cxn modelId="{A4C7E0E2-2EF6-456B-87BF-45E12FF0C7B6}" type="presParOf" srcId="{61CA514E-9922-4F45-A57A-283ABC1132CF}" destId="{9FE6D5C2-26C9-4851-89C1-9B22ED8AFEA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699AD3-8784-4D2B-BA45-92CBB2F11470}" type="doc">
      <dgm:prSet loTypeId="urn:microsoft.com/office/officeart/2005/8/layout/vList6" loCatId="list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3B6AF425-C483-4AFF-9970-4C4B3B4FAB9C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151C729-1D13-4E48-BB88-9406AE708758}" type="parTrans" cxnId="{09D2CE3C-6D01-4A3A-86E3-AFECE59C8DB0}">
      <dgm:prSet/>
      <dgm:spPr/>
      <dgm:t>
        <a:bodyPr/>
        <a:lstStyle/>
        <a:p>
          <a:endParaRPr lang="ru-RU"/>
        </a:p>
      </dgm:t>
    </dgm:pt>
    <dgm:pt modelId="{70964E2E-B61D-45E4-97A6-701BC6703E9C}" type="sibTrans" cxnId="{09D2CE3C-6D01-4A3A-86E3-AFECE59C8DB0}">
      <dgm:prSet/>
      <dgm:spPr/>
      <dgm:t>
        <a:bodyPr/>
        <a:lstStyle/>
        <a:p>
          <a:endParaRPr lang="ru-RU"/>
        </a:p>
      </dgm:t>
    </dgm:pt>
    <dgm:pt modelId="{3D58D411-0D69-4B4A-89D7-D4F0E6CC2C88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Капитально отремонтировано                         2100 м тепловых сетей</a:t>
          </a:r>
        </a:p>
      </dgm:t>
    </dgm:pt>
    <dgm:pt modelId="{C0AA249F-7A3F-4676-B472-0105B8030FE3}" type="parTrans" cxnId="{FBB7AB45-66F4-414B-8624-39129B2B1C54}">
      <dgm:prSet/>
      <dgm:spPr/>
      <dgm:t>
        <a:bodyPr/>
        <a:lstStyle/>
        <a:p>
          <a:endParaRPr lang="ru-RU"/>
        </a:p>
      </dgm:t>
    </dgm:pt>
    <dgm:pt modelId="{E6C4927E-F36B-4703-A699-3DB3E657DD9E}" type="sibTrans" cxnId="{FBB7AB45-66F4-414B-8624-39129B2B1C54}">
      <dgm:prSet/>
      <dgm:spPr/>
      <dgm:t>
        <a:bodyPr/>
        <a:lstStyle/>
        <a:p>
          <a:endParaRPr lang="ru-RU"/>
        </a:p>
      </dgm:t>
    </dgm:pt>
    <dgm:pt modelId="{8E73F22B-981A-4928-AA96-B73F26FC02E0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337FA74-255A-4916-A398-1BC85FA21726}" type="parTrans" cxnId="{7AC48706-5F83-46F7-ADD1-5DEF5478C2EF}">
      <dgm:prSet/>
      <dgm:spPr/>
      <dgm:t>
        <a:bodyPr/>
        <a:lstStyle/>
        <a:p>
          <a:endParaRPr lang="ru-RU"/>
        </a:p>
      </dgm:t>
    </dgm:pt>
    <dgm:pt modelId="{01EA5F6A-0D31-40BE-8AFE-3C6F8233C94E}" type="sibTrans" cxnId="{7AC48706-5F83-46F7-ADD1-5DEF5478C2EF}">
      <dgm:prSet/>
      <dgm:spPr/>
      <dgm:t>
        <a:bodyPr/>
        <a:lstStyle/>
        <a:p>
          <a:endParaRPr lang="ru-RU"/>
        </a:p>
      </dgm:t>
    </dgm:pt>
    <dgm:pt modelId="{3194A2D3-EF91-48D7-BE64-5D48F9C1E6BB}">
      <dgm:prSet/>
      <dgm:spPr>
        <a:solidFill>
          <a:srgbClr val="7030A0"/>
        </a:solidFill>
      </dgm:spPr>
      <dgm:t>
        <a:bodyPr/>
        <a:lstStyle/>
        <a:p>
          <a:endParaRPr lang="ru-RU" dirty="0"/>
        </a:p>
      </dgm:t>
    </dgm:pt>
    <dgm:pt modelId="{8C2DD939-DDAA-4218-93F9-B954378F08AC}" type="parTrans" cxnId="{0AD07072-CA3E-41A7-ADA1-F9886485447E}">
      <dgm:prSet/>
      <dgm:spPr/>
      <dgm:t>
        <a:bodyPr/>
        <a:lstStyle/>
        <a:p>
          <a:endParaRPr lang="ru-RU"/>
        </a:p>
      </dgm:t>
    </dgm:pt>
    <dgm:pt modelId="{79FB8A3E-9D2A-4142-86A1-4F15C5812514}" type="sibTrans" cxnId="{0AD07072-CA3E-41A7-ADA1-F9886485447E}">
      <dgm:prSet/>
      <dgm:spPr/>
      <dgm:t>
        <a:bodyPr/>
        <a:lstStyle/>
        <a:p>
          <a:endParaRPr lang="ru-RU"/>
        </a:p>
      </dgm:t>
    </dgm:pt>
    <dgm:pt modelId="{97891342-168A-4884-B207-988BC3263715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rgbClr val="00B0F0"/>
          </a:solidFill>
        </a:ln>
      </dgm:spPr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Завершены работы по  строительству    новой котельной  в деревне Жилетово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DC675D88-E1DD-4D54-A14E-0C7A53275ABE}" type="parTrans" cxnId="{48B31FB8-84B8-4DA1-8638-61619E755AFB}">
      <dgm:prSet/>
      <dgm:spPr/>
      <dgm:t>
        <a:bodyPr/>
        <a:lstStyle/>
        <a:p>
          <a:endParaRPr lang="ru-RU"/>
        </a:p>
      </dgm:t>
    </dgm:pt>
    <dgm:pt modelId="{9CFC4718-62EA-4D6D-8BA8-4D981DAF74D6}" type="sibTrans" cxnId="{48B31FB8-84B8-4DA1-8638-61619E755AFB}">
      <dgm:prSet/>
      <dgm:spPr/>
      <dgm:t>
        <a:bodyPr/>
        <a:lstStyle/>
        <a:p>
          <a:endParaRPr lang="ru-RU"/>
        </a:p>
      </dgm:t>
    </dgm:pt>
    <dgm:pt modelId="{534B86F0-720F-4E9B-846C-FBD128625877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Замена сетей ГВС по ул. Полевая  в Селе Льва Толстого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5120A14-78A2-4C55-AA30-EFF2E2D104B2}" type="sibTrans" cxnId="{CCFE3485-AC46-4672-9D96-605035E30F70}">
      <dgm:prSet/>
      <dgm:spPr/>
      <dgm:t>
        <a:bodyPr/>
        <a:lstStyle/>
        <a:p>
          <a:endParaRPr lang="ru-RU"/>
        </a:p>
      </dgm:t>
    </dgm:pt>
    <dgm:pt modelId="{1F882A93-1D66-4493-ABF9-9F5EB9597F5A}" type="parTrans" cxnId="{CCFE3485-AC46-4672-9D96-605035E30F70}">
      <dgm:prSet/>
      <dgm:spPr/>
      <dgm:t>
        <a:bodyPr/>
        <a:lstStyle/>
        <a:p>
          <a:endParaRPr lang="ru-RU"/>
        </a:p>
      </dgm:t>
    </dgm:pt>
    <dgm:pt modelId="{E8854D3A-256E-423F-B3A1-D92632AF869E}" type="pres">
      <dgm:prSet presAssocID="{CA699AD3-8784-4D2B-BA45-92CBB2F1147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04FA162-BC5E-4F00-A5FF-C1244FD5F5DA}" type="pres">
      <dgm:prSet presAssocID="{3B6AF425-C483-4AFF-9970-4C4B3B4FAB9C}" presName="linNode" presStyleCnt="0"/>
      <dgm:spPr/>
    </dgm:pt>
    <dgm:pt modelId="{F3CE79A6-7AE5-48DC-A84D-E50CC6CB2E56}" type="pres">
      <dgm:prSet presAssocID="{3B6AF425-C483-4AFF-9970-4C4B3B4FAB9C}" presName="parentShp" presStyleLbl="node1" presStyleIdx="0" presStyleCnt="3" custScaleX="77201" custScaleY="80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AF18B-C057-45D2-B45D-36EE858B523E}" type="pres">
      <dgm:prSet presAssocID="{3B6AF425-C483-4AFF-9970-4C4B3B4FAB9C}" presName="childShp" presStyleLbl="bgAccFollowNode1" presStyleIdx="0" presStyleCnt="3" custScaleX="109981" custScaleY="98071" custLinFactNeighborX="8614" custLinFactNeighborY="4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3EC4B-51A3-49CC-8B84-70BCEAEC5FBF}" type="pres">
      <dgm:prSet presAssocID="{70964E2E-B61D-45E4-97A6-701BC6703E9C}" presName="spacing" presStyleCnt="0"/>
      <dgm:spPr/>
    </dgm:pt>
    <dgm:pt modelId="{A2123A6D-D7C6-4C1E-9BA9-45D1757F77CA}" type="pres">
      <dgm:prSet presAssocID="{8E73F22B-981A-4928-AA96-B73F26FC02E0}" presName="linNode" presStyleCnt="0"/>
      <dgm:spPr/>
    </dgm:pt>
    <dgm:pt modelId="{2F58860F-473E-4DCB-8471-43A014CC8CBE}" type="pres">
      <dgm:prSet presAssocID="{8E73F22B-981A-4928-AA96-B73F26FC02E0}" presName="parentShp" presStyleLbl="node1" presStyleIdx="1" presStyleCnt="3" custScaleX="78920" custScaleY="75363" custLinFactNeighborX="-646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81ED1-7D70-4900-B4EA-A67CB8856DFF}" type="pres">
      <dgm:prSet presAssocID="{8E73F22B-981A-4928-AA96-B73F26FC02E0}" presName="childShp" presStyleLbl="bgAccFollowNode1" presStyleIdx="1" presStyleCnt="3" custScaleX="109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00650-6DA8-4149-B5C3-1A27721E9752}" type="pres">
      <dgm:prSet presAssocID="{01EA5F6A-0D31-40BE-8AFE-3C6F8233C94E}" presName="spacing" presStyleCnt="0"/>
      <dgm:spPr/>
    </dgm:pt>
    <dgm:pt modelId="{ADA67DD9-0627-411C-95E6-490F72FECEB0}" type="pres">
      <dgm:prSet presAssocID="{3194A2D3-EF91-48D7-BE64-5D48F9C1E6BB}" presName="linNode" presStyleCnt="0"/>
      <dgm:spPr/>
    </dgm:pt>
    <dgm:pt modelId="{4C2AE30D-86BA-43F7-805B-53EE16C2E172}" type="pres">
      <dgm:prSet presAssocID="{3194A2D3-EF91-48D7-BE64-5D48F9C1E6BB}" presName="parentShp" presStyleLbl="node1" presStyleIdx="2" presStyleCnt="3" custScaleX="77635" custScaleY="77778" custLinFactNeighborX="-3976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9134D-5820-462A-8C56-14655C698287}" type="pres">
      <dgm:prSet presAssocID="{3194A2D3-EF91-48D7-BE64-5D48F9C1E6BB}" presName="childShp" presStyleLbl="bgAccFollowNode1" presStyleIdx="2" presStyleCnt="3" custScaleX="111072" custLinFactNeighborX="0" custLinFactNeighborY="-3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B31FB8-84B8-4DA1-8638-61619E755AFB}" srcId="{3194A2D3-EF91-48D7-BE64-5D48F9C1E6BB}" destId="{97891342-168A-4884-B207-988BC3263715}" srcOrd="0" destOrd="0" parTransId="{DC675D88-E1DD-4D54-A14E-0C7A53275ABE}" sibTransId="{9CFC4718-62EA-4D6D-8BA8-4D981DAF74D6}"/>
    <dgm:cxn modelId="{21E01817-BD99-4765-9E52-3AE1B95A6A56}" type="presOf" srcId="{CA699AD3-8784-4D2B-BA45-92CBB2F11470}" destId="{E8854D3A-256E-423F-B3A1-D92632AF869E}" srcOrd="0" destOrd="0" presId="urn:microsoft.com/office/officeart/2005/8/layout/vList6"/>
    <dgm:cxn modelId="{15930399-0CCC-4EC0-9C0F-19D382C24C3D}" type="presOf" srcId="{3D58D411-0D69-4B4A-89D7-D4F0E6CC2C88}" destId="{1D8AF18B-C057-45D2-B45D-36EE858B523E}" srcOrd="0" destOrd="0" presId="urn:microsoft.com/office/officeart/2005/8/layout/vList6"/>
    <dgm:cxn modelId="{AA50A98F-C660-437E-BDA9-4BA8EC81B9DB}" type="presOf" srcId="{3B6AF425-C483-4AFF-9970-4C4B3B4FAB9C}" destId="{F3CE79A6-7AE5-48DC-A84D-E50CC6CB2E56}" srcOrd="0" destOrd="0" presId="urn:microsoft.com/office/officeart/2005/8/layout/vList6"/>
    <dgm:cxn modelId="{CCFE3485-AC46-4672-9D96-605035E30F70}" srcId="{8E73F22B-981A-4928-AA96-B73F26FC02E0}" destId="{534B86F0-720F-4E9B-846C-FBD128625877}" srcOrd="0" destOrd="0" parTransId="{1F882A93-1D66-4493-ABF9-9F5EB9597F5A}" sibTransId="{05120A14-78A2-4C55-AA30-EFF2E2D104B2}"/>
    <dgm:cxn modelId="{AC4BF5A2-0E5E-4E69-BA80-78635C856979}" type="presOf" srcId="{8E73F22B-981A-4928-AA96-B73F26FC02E0}" destId="{2F58860F-473E-4DCB-8471-43A014CC8CBE}" srcOrd="0" destOrd="0" presId="urn:microsoft.com/office/officeart/2005/8/layout/vList6"/>
    <dgm:cxn modelId="{7AC48706-5F83-46F7-ADD1-5DEF5478C2EF}" srcId="{CA699AD3-8784-4D2B-BA45-92CBB2F11470}" destId="{8E73F22B-981A-4928-AA96-B73F26FC02E0}" srcOrd="1" destOrd="0" parTransId="{9337FA74-255A-4916-A398-1BC85FA21726}" sibTransId="{01EA5F6A-0D31-40BE-8AFE-3C6F8233C94E}"/>
    <dgm:cxn modelId="{09D2CE3C-6D01-4A3A-86E3-AFECE59C8DB0}" srcId="{CA699AD3-8784-4D2B-BA45-92CBB2F11470}" destId="{3B6AF425-C483-4AFF-9970-4C4B3B4FAB9C}" srcOrd="0" destOrd="0" parTransId="{F151C729-1D13-4E48-BB88-9406AE708758}" sibTransId="{70964E2E-B61D-45E4-97A6-701BC6703E9C}"/>
    <dgm:cxn modelId="{60DF386E-8077-43C9-8F7D-931AAD0EA1B5}" type="presOf" srcId="{97891342-168A-4884-B207-988BC3263715}" destId="{BDC9134D-5820-462A-8C56-14655C698287}" srcOrd="0" destOrd="0" presId="urn:microsoft.com/office/officeart/2005/8/layout/vList6"/>
    <dgm:cxn modelId="{6B68D6DC-4B25-48D0-B754-56212A386CCF}" type="presOf" srcId="{3194A2D3-EF91-48D7-BE64-5D48F9C1E6BB}" destId="{4C2AE30D-86BA-43F7-805B-53EE16C2E172}" srcOrd="0" destOrd="0" presId="urn:microsoft.com/office/officeart/2005/8/layout/vList6"/>
    <dgm:cxn modelId="{0AD07072-CA3E-41A7-ADA1-F9886485447E}" srcId="{CA699AD3-8784-4D2B-BA45-92CBB2F11470}" destId="{3194A2D3-EF91-48D7-BE64-5D48F9C1E6BB}" srcOrd="2" destOrd="0" parTransId="{8C2DD939-DDAA-4218-93F9-B954378F08AC}" sibTransId="{79FB8A3E-9D2A-4142-86A1-4F15C5812514}"/>
    <dgm:cxn modelId="{579B19FD-174A-4A0E-864C-84D0D7AC46FB}" type="presOf" srcId="{534B86F0-720F-4E9B-846C-FBD128625877}" destId="{D5281ED1-7D70-4900-B4EA-A67CB8856DFF}" srcOrd="0" destOrd="0" presId="urn:microsoft.com/office/officeart/2005/8/layout/vList6"/>
    <dgm:cxn modelId="{FBB7AB45-66F4-414B-8624-39129B2B1C54}" srcId="{3B6AF425-C483-4AFF-9970-4C4B3B4FAB9C}" destId="{3D58D411-0D69-4B4A-89D7-D4F0E6CC2C88}" srcOrd="0" destOrd="0" parTransId="{C0AA249F-7A3F-4676-B472-0105B8030FE3}" sibTransId="{E6C4927E-F36B-4703-A699-3DB3E657DD9E}"/>
    <dgm:cxn modelId="{052E9A0F-8172-466C-B3F1-D021CC28F73F}" type="presParOf" srcId="{E8854D3A-256E-423F-B3A1-D92632AF869E}" destId="{C04FA162-BC5E-4F00-A5FF-C1244FD5F5DA}" srcOrd="0" destOrd="0" presId="urn:microsoft.com/office/officeart/2005/8/layout/vList6"/>
    <dgm:cxn modelId="{D0906B9D-9AB2-460A-BFB3-BD25716D373C}" type="presParOf" srcId="{C04FA162-BC5E-4F00-A5FF-C1244FD5F5DA}" destId="{F3CE79A6-7AE5-48DC-A84D-E50CC6CB2E56}" srcOrd="0" destOrd="0" presId="urn:microsoft.com/office/officeart/2005/8/layout/vList6"/>
    <dgm:cxn modelId="{E3468DC2-291A-4C6A-94E4-A85AB4E2F693}" type="presParOf" srcId="{C04FA162-BC5E-4F00-A5FF-C1244FD5F5DA}" destId="{1D8AF18B-C057-45D2-B45D-36EE858B523E}" srcOrd="1" destOrd="0" presId="urn:microsoft.com/office/officeart/2005/8/layout/vList6"/>
    <dgm:cxn modelId="{B4CB9035-9C6E-417E-8E88-85EBF506E38C}" type="presParOf" srcId="{E8854D3A-256E-423F-B3A1-D92632AF869E}" destId="{8003EC4B-51A3-49CC-8B84-70BCEAEC5FBF}" srcOrd="1" destOrd="0" presId="urn:microsoft.com/office/officeart/2005/8/layout/vList6"/>
    <dgm:cxn modelId="{5792B218-FEFD-483B-99FC-8B59DDD18F14}" type="presParOf" srcId="{E8854D3A-256E-423F-B3A1-D92632AF869E}" destId="{A2123A6D-D7C6-4C1E-9BA9-45D1757F77CA}" srcOrd="2" destOrd="0" presId="urn:microsoft.com/office/officeart/2005/8/layout/vList6"/>
    <dgm:cxn modelId="{E9D6C271-0469-441F-8B83-92D33C62D737}" type="presParOf" srcId="{A2123A6D-D7C6-4C1E-9BA9-45D1757F77CA}" destId="{2F58860F-473E-4DCB-8471-43A014CC8CBE}" srcOrd="0" destOrd="0" presId="urn:microsoft.com/office/officeart/2005/8/layout/vList6"/>
    <dgm:cxn modelId="{E2B398C0-DEA7-414C-B975-E6A257FB1878}" type="presParOf" srcId="{A2123A6D-D7C6-4C1E-9BA9-45D1757F77CA}" destId="{D5281ED1-7D70-4900-B4EA-A67CB8856DFF}" srcOrd="1" destOrd="0" presId="urn:microsoft.com/office/officeart/2005/8/layout/vList6"/>
    <dgm:cxn modelId="{F873B122-7799-4573-B2E7-E273973D1D54}" type="presParOf" srcId="{E8854D3A-256E-423F-B3A1-D92632AF869E}" destId="{49F00650-6DA8-4149-B5C3-1A27721E9752}" srcOrd="3" destOrd="0" presId="urn:microsoft.com/office/officeart/2005/8/layout/vList6"/>
    <dgm:cxn modelId="{C392F6D9-E931-417A-95CB-0596E57A1576}" type="presParOf" srcId="{E8854D3A-256E-423F-B3A1-D92632AF869E}" destId="{ADA67DD9-0627-411C-95E6-490F72FECEB0}" srcOrd="4" destOrd="0" presId="urn:microsoft.com/office/officeart/2005/8/layout/vList6"/>
    <dgm:cxn modelId="{A8093FDA-E284-4AE7-BB33-FE18DFCC83C1}" type="presParOf" srcId="{ADA67DD9-0627-411C-95E6-490F72FECEB0}" destId="{4C2AE30D-86BA-43F7-805B-53EE16C2E172}" srcOrd="0" destOrd="0" presId="urn:microsoft.com/office/officeart/2005/8/layout/vList6"/>
    <dgm:cxn modelId="{A5092CC9-221C-4F48-B68B-0153077D43CD}" type="presParOf" srcId="{ADA67DD9-0627-411C-95E6-490F72FECEB0}" destId="{BDC9134D-5820-462A-8C56-14655C69828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100F02-26BF-4B2E-9E5E-FC286A963706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</dgm:pt>
    <dgm:pt modelId="{2B330021-3F31-4C85-9DD4-DDCB6390B9B2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 w="28575">
          <a:solidFill>
            <a:srgbClr val="000099"/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Построена станция водоочистки в п. Товарково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Мощностью –                                        3,5 тыс. куб.м. в сутки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dirty="0"/>
        </a:p>
      </dgm:t>
    </dgm:pt>
    <dgm:pt modelId="{5953C213-F9CB-4CB8-B5A3-6C88EA933F4A}" type="parTrans" cxnId="{3CB52911-BC9A-4623-8225-3AE329F15F59}">
      <dgm:prSet/>
      <dgm:spPr/>
      <dgm:t>
        <a:bodyPr/>
        <a:lstStyle/>
        <a:p>
          <a:endParaRPr lang="ru-RU"/>
        </a:p>
      </dgm:t>
    </dgm:pt>
    <dgm:pt modelId="{AF2E0B7A-0E43-4EAD-A201-CA22875790F2}" type="sibTrans" cxnId="{3CB52911-BC9A-4623-8225-3AE329F15F59}">
      <dgm:prSet/>
      <dgm:spPr/>
      <dgm:t>
        <a:bodyPr/>
        <a:lstStyle/>
        <a:p>
          <a:endParaRPr lang="ru-RU"/>
        </a:p>
      </dgm:t>
    </dgm:pt>
    <dgm:pt modelId="{D9FA2B61-B545-4C8B-9D5F-357EF7A8243A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 w="28575">
          <a:solidFill>
            <a:srgbClr val="000099"/>
          </a:solidFill>
        </a:ln>
      </dgm:spPr>
      <dgm:t>
        <a:bodyPr/>
        <a:lstStyle/>
        <a:p>
          <a:pPr algn="just"/>
          <a:r>
            <a:rPr lang="ru-RU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4 блочно-модульных станций водоочистки  установлены  в </a:t>
          </a:r>
        </a:p>
        <a:p>
          <a:pPr algn="just"/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д. Екимково, д. Недетово,</a:t>
          </a:r>
        </a:p>
        <a:p>
          <a:pPr algn="just"/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 д. Щуплово и  д. Дурнево.  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435216-2862-423B-BFF4-2ED319CD0A0E}" type="parTrans" cxnId="{34C40548-F1E7-4ACC-B455-249B284BE0EE}">
      <dgm:prSet/>
      <dgm:spPr/>
      <dgm:t>
        <a:bodyPr/>
        <a:lstStyle/>
        <a:p>
          <a:endParaRPr lang="ru-RU"/>
        </a:p>
      </dgm:t>
    </dgm:pt>
    <dgm:pt modelId="{BD1163FA-EB88-4183-82CE-AA91AC7F1A51}" type="sibTrans" cxnId="{34C40548-F1E7-4ACC-B455-249B284BE0EE}">
      <dgm:prSet/>
      <dgm:spPr/>
      <dgm:t>
        <a:bodyPr/>
        <a:lstStyle/>
        <a:p>
          <a:endParaRPr lang="ru-RU"/>
        </a:p>
      </dgm:t>
    </dgm:pt>
    <dgm:pt modelId="{A471FFF6-9C85-4A52-B951-C1DA3B3777BE}" type="pres">
      <dgm:prSet presAssocID="{46100F02-26BF-4B2E-9E5E-FC286A963706}" presName="CompostProcess" presStyleCnt="0">
        <dgm:presLayoutVars>
          <dgm:dir/>
          <dgm:resizeHandles val="exact"/>
        </dgm:presLayoutVars>
      </dgm:prSet>
      <dgm:spPr/>
    </dgm:pt>
    <dgm:pt modelId="{B2926D31-9E48-4702-AFA4-007DAAB4D428}" type="pres">
      <dgm:prSet presAssocID="{46100F02-26BF-4B2E-9E5E-FC286A963706}" presName="arrow" presStyleLbl="bgShp" presStyleIdx="0" presStyleCnt="1" custLinFactNeighborX="140" custLinFactNeighborY="10526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9FFBA212-AF96-47DB-9177-B2D75C40797D}" type="pres">
      <dgm:prSet presAssocID="{46100F02-26BF-4B2E-9E5E-FC286A963706}" presName="linearProcess" presStyleCnt="0"/>
      <dgm:spPr/>
    </dgm:pt>
    <dgm:pt modelId="{57EADEA4-6503-4867-8838-D45E8E3E75C1}" type="pres">
      <dgm:prSet presAssocID="{2B330021-3F31-4C85-9DD4-DDCB6390B9B2}" presName="textNode" presStyleLbl="node1" presStyleIdx="0" presStyleCnt="2" custScaleX="111889" custScaleY="118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06B94-CB8C-49F8-B1C6-9A3C38303F91}" type="pres">
      <dgm:prSet presAssocID="{AF2E0B7A-0E43-4EAD-A201-CA22875790F2}" presName="sibTrans" presStyleCnt="0"/>
      <dgm:spPr/>
    </dgm:pt>
    <dgm:pt modelId="{A9DBEAF1-ACC8-4813-BA71-89ECF6889CEB}" type="pres">
      <dgm:prSet presAssocID="{D9FA2B61-B545-4C8B-9D5F-357EF7A8243A}" presName="textNode" presStyleLbl="node1" presStyleIdx="1" presStyleCnt="2" custScaleX="117004" custScaleY="122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828ED6-CCAF-4669-BBCE-70D2212CD903}" type="presOf" srcId="{46100F02-26BF-4B2E-9E5E-FC286A963706}" destId="{A471FFF6-9C85-4A52-B951-C1DA3B3777BE}" srcOrd="0" destOrd="0" presId="urn:microsoft.com/office/officeart/2005/8/layout/hProcess9"/>
    <dgm:cxn modelId="{3CB52911-BC9A-4623-8225-3AE329F15F59}" srcId="{46100F02-26BF-4B2E-9E5E-FC286A963706}" destId="{2B330021-3F31-4C85-9DD4-DDCB6390B9B2}" srcOrd="0" destOrd="0" parTransId="{5953C213-F9CB-4CB8-B5A3-6C88EA933F4A}" sibTransId="{AF2E0B7A-0E43-4EAD-A201-CA22875790F2}"/>
    <dgm:cxn modelId="{34C40548-F1E7-4ACC-B455-249B284BE0EE}" srcId="{46100F02-26BF-4B2E-9E5E-FC286A963706}" destId="{D9FA2B61-B545-4C8B-9D5F-357EF7A8243A}" srcOrd="1" destOrd="0" parTransId="{33435216-2862-423B-BFF4-2ED319CD0A0E}" sibTransId="{BD1163FA-EB88-4183-82CE-AA91AC7F1A51}"/>
    <dgm:cxn modelId="{993482DD-0CE7-4F3D-B711-DDA0081B9524}" type="presOf" srcId="{D9FA2B61-B545-4C8B-9D5F-357EF7A8243A}" destId="{A9DBEAF1-ACC8-4813-BA71-89ECF6889CEB}" srcOrd="0" destOrd="0" presId="urn:microsoft.com/office/officeart/2005/8/layout/hProcess9"/>
    <dgm:cxn modelId="{D712BF22-C91E-4BD0-8E6C-DFE9DD8A214E}" type="presOf" srcId="{2B330021-3F31-4C85-9DD4-DDCB6390B9B2}" destId="{57EADEA4-6503-4867-8838-D45E8E3E75C1}" srcOrd="0" destOrd="0" presId="urn:microsoft.com/office/officeart/2005/8/layout/hProcess9"/>
    <dgm:cxn modelId="{C47585C4-9EA6-469D-B20D-F7D96834E829}" type="presParOf" srcId="{A471FFF6-9C85-4A52-B951-C1DA3B3777BE}" destId="{B2926D31-9E48-4702-AFA4-007DAAB4D428}" srcOrd="0" destOrd="0" presId="urn:microsoft.com/office/officeart/2005/8/layout/hProcess9"/>
    <dgm:cxn modelId="{566FCB2F-8F0B-462A-AC50-66FB353CCA6D}" type="presParOf" srcId="{A471FFF6-9C85-4A52-B951-C1DA3B3777BE}" destId="{9FFBA212-AF96-47DB-9177-B2D75C40797D}" srcOrd="1" destOrd="0" presId="urn:microsoft.com/office/officeart/2005/8/layout/hProcess9"/>
    <dgm:cxn modelId="{CB9F866C-E2F8-464E-AE13-83E8101961E6}" type="presParOf" srcId="{9FFBA212-AF96-47DB-9177-B2D75C40797D}" destId="{57EADEA4-6503-4867-8838-D45E8E3E75C1}" srcOrd="0" destOrd="0" presId="urn:microsoft.com/office/officeart/2005/8/layout/hProcess9"/>
    <dgm:cxn modelId="{BD184EE5-CAC0-4C64-A1B8-AFB47E65E779}" type="presParOf" srcId="{9FFBA212-AF96-47DB-9177-B2D75C40797D}" destId="{B2706B94-CB8C-49F8-B1C6-9A3C38303F91}" srcOrd="1" destOrd="0" presId="urn:microsoft.com/office/officeart/2005/8/layout/hProcess9"/>
    <dgm:cxn modelId="{44420418-53B9-48BD-9B10-A8ACE85853B5}" type="presParOf" srcId="{9FFBA212-AF96-47DB-9177-B2D75C40797D}" destId="{A9DBEAF1-ACC8-4813-BA71-89ECF6889CEB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369E0A-402D-45EC-8EA2-69DC7A14E495}" type="doc">
      <dgm:prSet loTypeId="urn:microsoft.com/office/officeart/2005/8/layout/hProcess3" loCatId="process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48A92B2C-0D4D-437D-A151-EF79AEF60750}">
      <dgm:prSet custT="1"/>
      <dgm:spPr/>
      <dgm:t>
        <a:bodyPr/>
        <a:lstStyle/>
        <a:p>
          <a:pPr algn="l" rtl="0"/>
          <a:r>
            <a:rPr lang="ru-RU" sz="20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С 2019 по 2023 год установлено 164 </a:t>
          </a:r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контейнерных площадок</a:t>
          </a:r>
          <a:endParaRPr lang="ru-RU" sz="18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A6E35E-0F5E-4424-8FF7-BEA3B4C023E3}" type="parTrans" cxnId="{78747018-BD2C-439E-8F6D-38AF9D79C9B7}">
      <dgm:prSet/>
      <dgm:spPr/>
      <dgm:t>
        <a:bodyPr/>
        <a:lstStyle/>
        <a:p>
          <a:endParaRPr lang="ru-RU"/>
        </a:p>
      </dgm:t>
    </dgm:pt>
    <dgm:pt modelId="{B10FE83C-9191-4805-B3D6-80362F697489}" type="sibTrans" cxnId="{78747018-BD2C-439E-8F6D-38AF9D79C9B7}">
      <dgm:prSet/>
      <dgm:spPr/>
      <dgm:t>
        <a:bodyPr/>
        <a:lstStyle/>
        <a:p>
          <a:endParaRPr lang="ru-RU"/>
        </a:p>
      </dgm:t>
    </dgm:pt>
    <dgm:pt modelId="{2B4CE7E8-8CCC-48CE-B2B6-E3B1D622F90F}" type="pres">
      <dgm:prSet presAssocID="{3F369E0A-402D-45EC-8EA2-69DC7A14E4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A0F8D8-B95C-4E00-9FAA-C899676513E7}" type="pres">
      <dgm:prSet presAssocID="{3F369E0A-402D-45EC-8EA2-69DC7A14E495}" presName="dummy" presStyleCnt="0"/>
      <dgm:spPr/>
    </dgm:pt>
    <dgm:pt modelId="{CD49BDB6-320B-407A-8A10-218E1EB3E101}" type="pres">
      <dgm:prSet presAssocID="{3F369E0A-402D-45EC-8EA2-69DC7A14E495}" presName="linH" presStyleCnt="0"/>
      <dgm:spPr/>
    </dgm:pt>
    <dgm:pt modelId="{4C66F2BE-B813-4E3C-A028-870DD6C08C20}" type="pres">
      <dgm:prSet presAssocID="{3F369E0A-402D-45EC-8EA2-69DC7A14E495}" presName="padding1" presStyleCnt="0"/>
      <dgm:spPr/>
    </dgm:pt>
    <dgm:pt modelId="{3F4393CE-CAE3-497A-801E-958B47EEB0D0}" type="pres">
      <dgm:prSet presAssocID="{48A92B2C-0D4D-437D-A151-EF79AEF60750}" presName="linV" presStyleCnt="0"/>
      <dgm:spPr/>
    </dgm:pt>
    <dgm:pt modelId="{F1F385BE-4AF7-47A8-8A5D-50B57B99D329}" type="pres">
      <dgm:prSet presAssocID="{48A92B2C-0D4D-437D-A151-EF79AEF60750}" presName="spVertical1" presStyleCnt="0"/>
      <dgm:spPr/>
    </dgm:pt>
    <dgm:pt modelId="{50187377-C4BE-48BA-AC65-6CAD8871DFB6}" type="pres">
      <dgm:prSet presAssocID="{48A92B2C-0D4D-437D-A151-EF79AEF60750}" presName="parTx" presStyleLbl="revTx" presStyleIdx="0" presStyleCnt="1" custScaleY="6824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2B6E9-7A26-4378-8C00-19CED57B3784}" type="pres">
      <dgm:prSet presAssocID="{48A92B2C-0D4D-437D-A151-EF79AEF60750}" presName="spVertical2" presStyleCnt="0"/>
      <dgm:spPr/>
    </dgm:pt>
    <dgm:pt modelId="{D8C68746-2088-41B0-BAE1-1A544E2BD298}" type="pres">
      <dgm:prSet presAssocID="{48A92B2C-0D4D-437D-A151-EF79AEF60750}" presName="spVertical3" presStyleCnt="0"/>
      <dgm:spPr/>
    </dgm:pt>
    <dgm:pt modelId="{953A8CC7-3F82-4ADC-A756-F97788C0BF14}" type="pres">
      <dgm:prSet presAssocID="{3F369E0A-402D-45EC-8EA2-69DC7A14E495}" presName="padding2" presStyleCnt="0"/>
      <dgm:spPr/>
    </dgm:pt>
    <dgm:pt modelId="{DB54D3CA-3305-471F-BE0B-7D2B226C4604}" type="pres">
      <dgm:prSet presAssocID="{3F369E0A-402D-45EC-8EA2-69DC7A14E495}" presName="negArrow" presStyleCnt="0"/>
      <dgm:spPr/>
    </dgm:pt>
    <dgm:pt modelId="{1CA3D550-2C25-43B0-909B-6BBE46FD7F85}" type="pres">
      <dgm:prSet presAssocID="{3F369E0A-402D-45EC-8EA2-69DC7A14E495}" presName="backgroundArrow" presStyleLbl="node1" presStyleIdx="0" presStyleCnt="1" custScaleX="95745" custScaleY="377976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AC3DB494-4E48-4ABE-9125-6232361757F9}" type="presOf" srcId="{48A92B2C-0D4D-437D-A151-EF79AEF60750}" destId="{50187377-C4BE-48BA-AC65-6CAD8871DFB6}" srcOrd="0" destOrd="0" presId="urn:microsoft.com/office/officeart/2005/8/layout/hProcess3"/>
    <dgm:cxn modelId="{78747018-BD2C-439E-8F6D-38AF9D79C9B7}" srcId="{3F369E0A-402D-45EC-8EA2-69DC7A14E495}" destId="{48A92B2C-0D4D-437D-A151-EF79AEF60750}" srcOrd="0" destOrd="0" parTransId="{EEA6E35E-0F5E-4424-8FF7-BEA3B4C023E3}" sibTransId="{B10FE83C-9191-4805-B3D6-80362F697489}"/>
    <dgm:cxn modelId="{4B03B85C-05A8-4AE0-8E92-5F4B00CFBC37}" type="presOf" srcId="{3F369E0A-402D-45EC-8EA2-69DC7A14E495}" destId="{2B4CE7E8-8CCC-48CE-B2B6-E3B1D622F90F}" srcOrd="0" destOrd="0" presId="urn:microsoft.com/office/officeart/2005/8/layout/hProcess3"/>
    <dgm:cxn modelId="{A9149B25-5255-4933-9370-300FB2E6606E}" type="presParOf" srcId="{2B4CE7E8-8CCC-48CE-B2B6-E3B1D622F90F}" destId="{2EA0F8D8-B95C-4E00-9FAA-C899676513E7}" srcOrd="0" destOrd="0" presId="urn:microsoft.com/office/officeart/2005/8/layout/hProcess3"/>
    <dgm:cxn modelId="{4828D2DF-F956-4C07-9CF9-A2EEB15B60FA}" type="presParOf" srcId="{2B4CE7E8-8CCC-48CE-B2B6-E3B1D622F90F}" destId="{CD49BDB6-320B-407A-8A10-218E1EB3E101}" srcOrd="1" destOrd="0" presId="urn:microsoft.com/office/officeart/2005/8/layout/hProcess3"/>
    <dgm:cxn modelId="{EEE2E6B7-8A00-454C-BCF3-321E2FCA91F6}" type="presParOf" srcId="{CD49BDB6-320B-407A-8A10-218E1EB3E101}" destId="{4C66F2BE-B813-4E3C-A028-870DD6C08C20}" srcOrd="0" destOrd="0" presId="urn:microsoft.com/office/officeart/2005/8/layout/hProcess3"/>
    <dgm:cxn modelId="{D15730C0-B156-4DF9-9485-B10E2B450AE7}" type="presParOf" srcId="{CD49BDB6-320B-407A-8A10-218E1EB3E101}" destId="{3F4393CE-CAE3-497A-801E-958B47EEB0D0}" srcOrd="1" destOrd="0" presId="urn:microsoft.com/office/officeart/2005/8/layout/hProcess3"/>
    <dgm:cxn modelId="{3E0AFBF5-DA27-4D2D-9280-5E7B93934DF5}" type="presParOf" srcId="{3F4393CE-CAE3-497A-801E-958B47EEB0D0}" destId="{F1F385BE-4AF7-47A8-8A5D-50B57B99D329}" srcOrd="0" destOrd="0" presId="urn:microsoft.com/office/officeart/2005/8/layout/hProcess3"/>
    <dgm:cxn modelId="{17CB7894-B569-4E75-81B8-9F033842B985}" type="presParOf" srcId="{3F4393CE-CAE3-497A-801E-958B47EEB0D0}" destId="{50187377-C4BE-48BA-AC65-6CAD8871DFB6}" srcOrd="1" destOrd="0" presId="urn:microsoft.com/office/officeart/2005/8/layout/hProcess3"/>
    <dgm:cxn modelId="{1B82BB6D-A50F-44B4-B2E4-CB476F7E6B86}" type="presParOf" srcId="{3F4393CE-CAE3-497A-801E-958B47EEB0D0}" destId="{BEF2B6E9-7A26-4378-8C00-19CED57B3784}" srcOrd="2" destOrd="0" presId="urn:microsoft.com/office/officeart/2005/8/layout/hProcess3"/>
    <dgm:cxn modelId="{385F56F3-28FA-43FC-B56B-198D73F58913}" type="presParOf" srcId="{3F4393CE-CAE3-497A-801E-958B47EEB0D0}" destId="{D8C68746-2088-41B0-BAE1-1A544E2BD298}" srcOrd="3" destOrd="0" presId="urn:microsoft.com/office/officeart/2005/8/layout/hProcess3"/>
    <dgm:cxn modelId="{556E0421-0561-4424-8AA4-8E8C6DF0AD17}" type="presParOf" srcId="{CD49BDB6-320B-407A-8A10-218E1EB3E101}" destId="{953A8CC7-3F82-4ADC-A756-F97788C0BF14}" srcOrd="2" destOrd="0" presId="urn:microsoft.com/office/officeart/2005/8/layout/hProcess3"/>
    <dgm:cxn modelId="{02574C5A-976F-41E7-980C-DF1E625D691A}" type="presParOf" srcId="{CD49BDB6-320B-407A-8A10-218E1EB3E101}" destId="{DB54D3CA-3305-471F-BE0B-7D2B226C4604}" srcOrd="3" destOrd="0" presId="urn:microsoft.com/office/officeart/2005/8/layout/hProcess3"/>
    <dgm:cxn modelId="{F98FFBF5-4A7B-4EC7-A1E8-CB9D8232F89A}" type="presParOf" srcId="{CD49BDB6-320B-407A-8A10-218E1EB3E101}" destId="{1CA3D550-2C25-43B0-909B-6BBE46FD7F85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227C83-077E-47CF-B12E-1DF7C0D39C6D}" type="doc">
      <dgm:prSet loTypeId="urn:microsoft.com/office/officeart/2005/8/layout/hProcess3" loCatId="process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199ED94D-7D83-4406-A02D-3A3CCFAFE73D}">
      <dgm:prSet custT="1"/>
      <dgm:spPr/>
      <dgm:t>
        <a:bodyPr/>
        <a:lstStyle/>
        <a:p>
          <a:pPr algn="l" rtl="0"/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14 контейнерных площадок       установлено              в 2023 году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8648-69AC-461E-B2AC-07473BF88B2C}" type="parTrans" cxnId="{58674F87-D6FC-4F20-8A89-79B0403B89A0}">
      <dgm:prSet/>
      <dgm:spPr/>
      <dgm:t>
        <a:bodyPr/>
        <a:lstStyle/>
        <a:p>
          <a:endParaRPr lang="ru-RU"/>
        </a:p>
      </dgm:t>
    </dgm:pt>
    <dgm:pt modelId="{BF9DC5A1-72C2-4207-9EB4-FAA169BE62F8}" type="sibTrans" cxnId="{58674F87-D6FC-4F20-8A89-79B0403B89A0}">
      <dgm:prSet/>
      <dgm:spPr/>
      <dgm:t>
        <a:bodyPr/>
        <a:lstStyle/>
        <a:p>
          <a:endParaRPr lang="ru-RU"/>
        </a:p>
      </dgm:t>
    </dgm:pt>
    <dgm:pt modelId="{5C417102-B5EC-4D38-9C26-AC6A6D106660}" type="pres">
      <dgm:prSet presAssocID="{3A227C83-077E-47CF-B12E-1DF7C0D39C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19CEE6-E088-4815-B8F8-9B063850CFA0}" type="pres">
      <dgm:prSet presAssocID="{3A227C83-077E-47CF-B12E-1DF7C0D39C6D}" presName="dummy" presStyleCnt="0"/>
      <dgm:spPr/>
    </dgm:pt>
    <dgm:pt modelId="{B9568854-67BB-4026-B637-A024CB8A9CAB}" type="pres">
      <dgm:prSet presAssocID="{3A227C83-077E-47CF-B12E-1DF7C0D39C6D}" presName="linH" presStyleCnt="0"/>
      <dgm:spPr/>
    </dgm:pt>
    <dgm:pt modelId="{8073F9FE-606F-455B-B9A3-58C8E951CBE6}" type="pres">
      <dgm:prSet presAssocID="{3A227C83-077E-47CF-B12E-1DF7C0D39C6D}" presName="padding1" presStyleCnt="0"/>
      <dgm:spPr/>
    </dgm:pt>
    <dgm:pt modelId="{6AAE3FF7-699A-4B48-909B-90EBED0B7627}" type="pres">
      <dgm:prSet presAssocID="{199ED94D-7D83-4406-A02D-3A3CCFAFE73D}" presName="linV" presStyleCnt="0"/>
      <dgm:spPr/>
    </dgm:pt>
    <dgm:pt modelId="{02512456-6154-4F33-8711-5DA7C94F6047}" type="pres">
      <dgm:prSet presAssocID="{199ED94D-7D83-4406-A02D-3A3CCFAFE73D}" presName="spVertical1" presStyleCnt="0"/>
      <dgm:spPr/>
    </dgm:pt>
    <dgm:pt modelId="{A45529C2-3EC8-43F0-AA99-76AF2919F39B}" type="pres">
      <dgm:prSet presAssocID="{199ED94D-7D83-4406-A02D-3A3CCFAFE73D}" presName="parTx" presStyleLbl="revTx" presStyleIdx="0" presStyleCnt="1" custScaleX="96574" custScaleY="9575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4634D-5D40-4508-AB02-5D4BA78AD881}" type="pres">
      <dgm:prSet presAssocID="{199ED94D-7D83-4406-A02D-3A3CCFAFE73D}" presName="spVertical2" presStyleCnt="0"/>
      <dgm:spPr/>
    </dgm:pt>
    <dgm:pt modelId="{DAF897D1-7A61-4410-8E2C-42A887C03086}" type="pres">
      <dgm:prSet presAssocID="{199ED94D-7D83-4406-A02D-3A3CCFAFE73D}" presName="spVertical3" presStyleCnt="0"/>
      <dgm:spPr/>
    </dgm:pt>
    <dgm:pt modelId="{D69893C0-5335-4B01-850C-93E122D70333}" type="pres">
      <dgm:prSet presAssocID="{3A227C83-077E-47CF-B12E-1DF7C0D39C6D}" presName="padding2" presStyleCnt="0"/>
      <dgm:spPr/>
    </dgm:pt>
    <dgm:pt modelId="{07D6647E-CAEC-416E-B068-B57333B83318}" type="pres">
      <dgm:prSet presAssocID="{3A227C83-077E-47CF-B12E-1DF7C0D39C6D}" presName="negArrow" presStyleCnt="0"/>
      <dgm:spPr/>
    </dgm:pt>
    <dgm:pt modelId="{CA914CA8-F79B-4FEB-AAF4-EB3065E6073C}" type="pres">
      <dgm:prSet presAssocID="{3A227C83-077E-47CF-B12E-1DF7C0D39C6D}" presName="backgroundArrow" presStyleLbl="node1" presStyleIdx="0" presStyleCnt="1" custScaleX="95455" custScaleY="408340" custLinFactNeighborX="-6929" custLinFactNeighborY="-27193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CD16B845-A905-4F2C-8C4C-37CC0BEA6B67}" type="presOf" srcId="{3A227C83-077E-47CF-B12E-1DF7C0D39C6D}" destId="{5C417102-B5EC-4D38-9C26-AC6A6D106660}" srcOrd="0" destOrd="0" presId="urn:microsoft.com/office/officeart/2005/8/layout/hProcess3"/>
    <dgm:cxn modelId="{C656D048-FBAE-4593-8AA7-40069F75CAB5}" type="presOf" srcId="{199ED94D-7D83-4406-A02D-3A3CCFAFE73D}" destId="{A45529C2-3EC8-43F0-AA99-76AF2919F39B}" srcOrd="0" destOrd="0" presId="urn:microsoft.com/office/officeart/2005/8/layout/hProcess3"/>
    <dgm:cxn modelId="{58674F87-D6FC-4F20-8A89-79B0403B89A0}" srcId="{3A227C83-077E-47CF-B12E-1DF7C0D39C6D}" destId="{199ED94D-7D83-4406-A02D-3A3CCFAFE73D}" srcOrd="0" destOrd="0" parTransId="{3F188648-69AC-461E-B2AC-07473BF88B2C}" sibTransId="{BF9DC5A1-72C2-4207-9EB4-FAA169BE62F8}"/>
    <dgm:cxn modelId="{35180F12-1DD5-4002-ACEB-A2CA8DD12CE9}" type="presParOf" srcId="{5C417102-B5EC-4D38-9C26-AC6A6D106660}" destId="{D519CEE6-E088-4815-B8F8-9B063850CFA0}" srcOrd="0" destOrd="0" presId="urn:microsoft.com/office/officeart/2005/8/layout/hProcess3"/>
    <dgm:cxn modelId="{59E64586-9750-4B90-89F0-2A00B3B8AC91}" type="presParOf" srcId="{5C417102-B5EC-4D38-9C26-AC6A6D106660}" destId="{B9568854-67BB-4026-B637-A024CB8A9CAB}" srcOrd="1" destOrd="0" presId="urn:microsoft.com/office/officeart/2005/8/layout/hProcess3"/>
    <dgm:cxn modelId="{38EC1C5F-4BEA-4DDD-8C40-77412AADB6A5}" type="presParOf" srcId="{B9568854-67BB-4026-B637-A024CB8A9CAB}" destId="{8073F9FE-606F-455B-B9A3-58C8E951CBE6}" srcOrd="0" destOrd="0" presId="urn:microsoft.com/office/officeart/2005/8/layout/hProcess3"/>
    <dgm:cxn modelId="{50CF9B4C-3A34-4E7B-9F62-13273E8B9CDE}" type="presParOf" srcId="{B9568854-67BB-4026-B637-A024CB8A9CAB}" destId="{6AAE3FF7-699A-4B48-909B-90EBED0B7627}" srcOrd="1" destOrd="0" presId="urn:microsoft.com/office/officeart/2005/8/layout/hProcess3"/>
    <dgm:cxn modelId="{37322538-DF4B-429B-8898-8292139ED621}" type="presParOf" srcId="{6AAE3FF7-699A-4B48-909B-90EBED0B7627}" destId="{02512456-6154-4F33-8711-5DA7C94F6047}" srcOrd="0" destOrd="0" presId="urn:microsoft.com/office/officeart/2005/8/layout/hProcess3"/>
    <dgm:cxn modelId="{793D5B54-5319-4EA3-BFF8-9444C8DF2593}" type="presParOf" srcId="{6AAE3FF7-699A-4B48-909B-90EBED0B7627}" destId="{A45529C2-3EC8-43F0-AA99-76AF2919F39B}" srcOrd="1" destOrd="0" presId="urn:microsoft.com/office/officeart/2005/8/layout/hProcess3"/>
    <dgm:cxn modelId="{37276823-268F-4D80-9FE9-D39202F6E1D0}" type="presParOf" srcId="{6AAE3FF7-699A-4B48-909B-90EBED0B7627}" destId="{E234634D-5D40-4508-AB02-5D4BA78AD881}" srcOrd="2" destOrd="0" presId="urn:microsoft.com/office/officeart/2005/8/layout/hProcess3"/>
    <dgm:cxn modelId="{38E426FE-0B2F-405E-8258-3AA04D245AAA}" type="presParOf" srcId="{6AAE3FF7-699A-4B48-909B-90EBED0B7627}" destId="{DAF897D1-7A61-4410-8E2C-42A887C03086}" srcOrd="3" destOrd="0" presId="urn:microsoft.com/office/officeart/2005/8/layout/hProcess3"/>
    <dgm:cxn modelId="{A1C8CDC5-A5D3-44D7-BABF-4DF6A279DFF2}" type="presParOf" srcId="{B9568854-67BB-4026-B637-A024CB8A9CAB}" destId="{D69893C0-5335-4B01-850C-93E122D70333}" srcOrd="2" destOrd="0" presId="urn:microsoft.com/office/officeart/2005/8/layout/hProcess3"/>
    <dgm:cxn modelId="{7EE3C579-8EFC-4C99-811F-B0C756BF5EEC}" type="presParOf" srcId="{B9568854-67BB-4026-B637-A024CB8A9CAB}" destId="{07D6647E-CAEC-416E-B068-B57333B83318}" srcOrd="3" destOrd="0" presId="urn:microsoft.com/office/officeart/2005/8/layout/hProcess3"/>
    <dgm:cxn modelId="{E0F47344-4996-4383-95C1-3A53A21AB84D}" type="presParOf" srcId="{B9568854-67BB-4026-B637-A024CB8A9CAB}" destId="{CA914CA8-F79B-4FEB-AAF4-EB3065E6073C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045550-955B-477C-9626-DC6A3139F48A}" type="doc">
      <dgm:prSet loTypeId="urn:microsoft.com/office/officeart/2005/8/layout/hProcess3" loCatId="process" qsTypeId="urn:microsoft.com/office/officeart/2005/8/quickstyle/3d2#1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6F646BB9-182A-4662-BCD0-4CACB68A4D91}">
      <dgm:prSet custT="1"/>
      <dgm:spPr/>
      <dgm:t>
        <a:bodyPr/>
        <a:lstStyle/>
        <a:p>
          <a:pPr algn="l" rtl="0"/>
          <a:r>
            <a:rPr lang="ru-RU" sz="1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Развитие общественной инфраструктуры муниципальных образований</a:t>
          </a:r>
          <a:endParaRPr lang="ru-RU" sz="14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27DB68-66EE-4C29-8E23-3649BA63045D}" type="parTrans" cxnId="{FE3F97B1-9287-469E-982F-E4AAE04048A4}">
      <dgm:prSet/>
      <dgm:spPr/>
      <dgm:t>
        <a:bodyPr/>
        <a:lstStyle/>
        <a:p>
          <a:endParaRPr lang="ru-RU"/>
        </a:p>
      </dgm:t>
    </dgm:pt>
    <dgm:pt modelId="{E78D8C8C-FFDF-4A1A-9D29-10C55BD799A4}" type="sibTrans" cxnId="{FE3F97B1-9287-469E-982F-E4AAE04048A4}">
      <dgm:prSet/>
      <dgm:spPr/>
      <dgm:t>
        <a:bodyPr/>
        <a:lstStyle/>
        <a:p>
          <a:endParaRPr lang="ru-RU"/>
        </a:p>
      </dgm:t>
    </dgm:pt>
    <dgm:pt modelId="{E50903F6-BAD1-4FC8-8F36-2E87BA7AE84E}">
      <dgm:prSet/>
      <dgm:spPr/>
      <dgm:t>
        <a:bodyPr/>
        <a:lstStyle/>
        <a:p>
          <a:pPr rtl="0"/>
          <a:endParaRPr lang="ru-RU" b="1" dirty="0"/>
        </a:p>
      </dgm:t>
    </dgm:pt>
    <dgm:pt modelId="{3EFCB15E-55C1-407D-B549-CAC1886ECB80}" type="parTrans" cxnId="{A99CF820-3B40-4032-8BB3-923F673AA191}">
      <dgm:prSet/>
      <dgm:spPr/>
      <dgm:t>
        <a:bodyPr/>
        <a:lstStyle/>
        <a:p>
          <a:endParaRPr lang="ru-RU"/>
        </a:p>
      </dgm:t>
    </dgm:pt>
    <dgm:pt modelId="{82D4D90C-4719-48CC-A704-E47F95D1DDA3}" type="sibTrans" cxnId="{A99CF820-3B40-4032-8BB3-923F673AA191}">
      <dgm:prSet/>
      <dgm:spPr/>
      <dgm:t>
        <a:bodyPr/>
        <a:lstStyle/>
        <a:p>
          <a:endParaRPr lang="ru-RU"/>
        </a:p>
      </dgm:t>
    </dgm:pt>
    <dgm:pt modelId="{AE6296BD-F700-4D5F-B8BD-2B5E98F1602B}">
      <dgm:prSet/>
      <dgm:spPr/>
      <dgm:t>
        <a:bodyPr/>
        <a:lstStyle/>
        <a:p>
          <a:pPr rtl="0"/>
          <a:endParaRPr lang="ru-RU" b="1" dirty="0"/>
        </a:p>
      </dgm:t>
    </dgm:pt>
    <dgm:pt modelId="{D8804046-B552-410D-BAB8-913BFBDA4B07}" type="parTrans" cxnId="{06C9FDA5-F8AA-4D00-981C-3E8161871AD5}">
      <dgm:prSet/>
      <dgm:spPr/>
      <dgm:t>
        <a:bodyPr/>
        <a:lstStyle/>
        <a:p>
          <a:endParaRPr lang="ru-RU"/>
        </a:p>
      </dgm:t>
    </dgm:pt>
    <dgm:pt modelId="{5FBC13C1-BCC1-4B5D-8DD2-6F2488387DC4}" type="sibTrans" cxnId="{06C9FDA5-F8AA-4D00-981C-3E8161871AD5}">
      <dgm:prSet/>
      <dgm:spPr/>
      <dgm:t>
        <a:bodyPr/>
        <a:lstStyle/>
        <a:p>
          <a:endParaRPr lang="ru-RU"/>
        </a:p>
      </dgm:t>
    </dgm:pt>
    <dgm:pt modelId="{E77421E1-6C66-4BDC-BDC1-A7BAB1D32726}" type="pres">
      <dgm:prSet presAssocID="{3B045550-955B-477C-9626-DC6A3139F4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789157-77C7-407E-9A36-C6496DE31B58}" type="pres">
      <dgm:prSet presAssocID="{3B045550-955B-477C-9626-DC6A3139F48A}" presName="dummy" presStyleCnt="0"/>
      <dgm:spPr/>
      <dgm:t>
        <a:bodyPr/>
        <a:lstStyle/>
        <a:p>
          <a:endParaRPr lang="ru-RU"/>
        </a:p>
      </dgm:t>
    </dgm:pt>
    <dgm:pt modelId="{27063650-43B2-4FB9-A3E2-C49648E0B95A}" type="pres">
      <dgm:prSet presAssocID="{3B045550-955B-477C-9626-DC6A3139F48A}" presName="linH" presStyleCnt="0"/>
      <dgm:spPr/>
      <dgm:t>
        <a:bodyPr/>
        <a:lstStyle/>
        <a:p>
          <a:endParaRPr lang="ru-RU"/>
        </a:p>
      </dgm:t>
    </dgm:pt>
    <dgm:pt modelId="{F6250A27-7E4E-42ED-8EC9-42223D5A60C9}" type="pres">
      <dgm:prSet presAssocID="{3B045550-955B-477C-9626-DC6A3139F48A}" presName="padding1" presStyleCnt="0"/>
      <dgm:spPr/>
      <dgm:t>
        <a:bodyPr/>
        <a:lstStyle/>
        <a:p>
          <a:endParaRPr lang="ru-RU"/>
        </a:p>
      </dgm:t>
    </dgm:pt>
    <dgm:pt modelId="{62EB398E-07D0-4524-BD2C-CB2F979C84F8}" type="pres">
      <dgm:prSet presAssocID="{6F646BB9-182A-4662-BCD0-4CACB68A4D91}" presName="linV" presStyleCnt="0"/>
      <dgm:spPr/>
      <dgm:t>
        <a:bodyPr/>
        <a:lstStyle/>
        <a:p>
          <a:endParaRPr lang="ru-RU"/>
        </a:p>
      </dgm:t>
    </dgm:pt>
    <dgm:pt modelId="{DD7FCB2B-8487-4270-9C10-C7D16181A169}" type="pres">
      <dgm:prSet presAssocID="{6F646BB9-182A-4662-BCD0-4CACB68A4D91}" presName="spVertical1" presStyleCnt="0"/>
      <dgm:spPr/>
      <dgm:t>
        <a:bodyPr/>
        <a:lstStyle/>
        <a:p>
          <a:endParaRPr lang="ru-RU"/>
        </a:p>
      </dgm:t>
    </dgm:pt>
    <dgm:pt modelId="{0342A697-324A-4236-802D-DD046D926790}" type="pres">
      <dgm:prSet presAssocID="{6F646BB9-182A-4662-BCD0-4CACB68A4D91}" presName="parTx" presStyleLbl="revTx" presStyleIdx="0" presStyleCnt="3" custScaleX="800000" custScaleY="3593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A061B1-7709-4D0D-8B2A-4A7727EFC159}" type="pres">
      <dgm:prSet presAssocID="{6F646BB9-182A-4662-BCD0-4CACB68A4D91}" presName="spVertical2" presStyleCnt="0"/>
      <dgm:spPr/>
      <dgm:t>
        <a:bodyPr/>
        <a:lstStyle/>
        <a:p>
          <a:endParaRPr lang="ru-RU"/>
        </a:p>
      </dgm:t>
    </dgm:pt>
    <dgm:pt modelId="{7CBAFAE6-B4C9-43C9-A168-91F7E6466A16}" type="pres">
      <dgm:prSet presAssocID="{6F646BB9-182A-4662-BCD0-4CACB68A4D91}" presName="spVertical3" presStyleCnt="0"/>
      <dgm:spPr/>
      <dgm:t>
        <a:bodyPr/>
        <a:lstStyle/>
        <a:p>
          <a:endParaRPr lang="ru-RU"/>
        </a:p>
      </dgm:t>
    </dgm:pt>
    <dgm:pt modelId="{EECC5D6B-DDCC-43A2-9BE3-12289D7C6351}" type="pres">
      <dgm:prSet presAssocID="{E78D8C8C-FFDF-4A1A-9D29-10C55BD799A4}" presName="space" presStyleCnt="0"/>
      <dgm:spPr/>
      <dgm:t>
        <a:bodyPr/>
        <a:lstStyle/>
        <a:p>
          <a:endParaRPr lang="ru-RU"/>
        </a:p>
      </dgm:t>
    </dgm:pt>
    <dgm:pt modelId="{34C18C13-9E49-4BEA-B475-7B82AF38F7BD}" type="pres">
      <dgm:prSet presAssocID="{E50903F6-BAD1-4FC8-8F36-2E87BA7AE84E}" presName="linV" presStyleCnt="0"/>
      <dgm:spPr/>
      <dgm:t>
        <a:bodyPr/>
        <a:lstStyle/>
        <a:p>
          <a:endParaRPr lang="ru-RU"/>
        </a:p>
      </dgm:t>
    </dgm:pt>
    <dgm:pt modelId="{83BC6547-1E7D-4D12-AE6B-B2C221FD3E49}" type="pres">
      <dgm:prSet presAssocID="{E50903F6-BAD1-4FC8-8F36-2E87BA7AE84E}" presName="spVertical1" presStyleCnt="0"/>
      <dgm:spPr/>
      <dgm:t>
        <a:bodyPr/>
        <a:lstStyle/>
        <a:p>
          <a:endParaRPr lang="ru-RU"/>
        </a:p>
      </dgm:t>
    </dgm:pt>
    <dgm:pt modelId="{82EF3EC0-9E43-4191-A6B0-631B6D534F4F}" type="pres">
      <dgm:prSet presAssocID="{E50903F6-BAD1-4FC8-8F36-2E87BA7AE84E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22BD4-759A-4A07-8FEB-74AB67CD274E}" type="pres">
      <dgm:prSet presAssocID="{E50903F6-BAD1-4FC8-8F36-2E87BA7AE84E}" presName="spVertical2" presStyleCnt="0"/>
      <dgm:spPr/>
      <dgm:t>
        <a:bodyPr/>
        <a:lstStyle/>
        <a:p>
          <a:endParaRPr lang="ru-RU"/>
        </a:p>
      </dgm:t>
    </dgm:pt>
    <dgm:pt modelId="{1B57A1E1-BBD9-4BF7-938C-5C02F248D8D1}" type="pres">
      <dgm:prSet presAssocID="{E50903F6-BAD1-4FC8-8F36-2E87BA7AE84E}" presName="spVertical3" presStyleCnt="0"/>
      <dgm:spPr/>
      <dgm:t>
        <a:bodyPr/>
        <a:lstStyle/>
        <a:p>
          <a:endParaRPr lang="ru-RU"/>
        </a:p>
      </dgm:t>
    </dgm:pt>
    <dgm:pt modelId="{0C3D27C3-B517-430E-801B-8BF1E54DD080}" type="pres">
      <dgm:prSet presAssocID="{82D4D90C-4719-48CC-A704-E47F95D1DDA3}" presName="space" presStyleCnt="0"/>
      <dgm:spPr/>
      <dgm:t>
        <a:bodyPr/>
        <a:lstStyle/>
        <a:p>
          <a:endParaRPr lang="ru-RU"/>
        </a:p>
      </dgm:t>
    </dgm:pt>
    <dgm:pt modelId="{5AFF6A7C-C54E-49D9-A6D9-C180EC514A94}" type="pres">
      <dgm:prSet presAssocID="{AE6296BD-F700-4D5F-B8BD-2B5E98F1602B}" presName="linV" presStyleCnt="0"/>
      <dgm:spPr/>
      <dgm:t>
        <a:bodyPr/>
        <a:lstStyle/>
        <a:p>
          <a:endParaRPr lang="ru-RU"/>
        </a:p>
      </dgm:t>
    </dgm:pt>
    <dgm:pt modelId="{21688090-506A-4C21-896E-9D5065075FD5}" type="pres">
      <dgm:prSet presAssocID="{AE6296BD-F700-4D5F-B8BD-2B5E98F1602B}" presName="spVertical1" presStyleCnt="0"/>
      <dgm:spPr/>
      <dgm:t>
        <a:bodyPr/>
        <a:lstStyle/>
        <a:p>
          <a:endParaRPr lang="ru-RU"/>
        </a:p>
      </dgm:t>
    </dgm:pt>
    <dgm:pt modelId="{9DD126BB-6AD4-483A-9E4D-5951B99EB522}" type="pres">
      <dgm:prSet presAssocID="{AE6296BD-F700-4D5F-B8BD-2B5E98F1602B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32D4C-CBF2-49A4-8742-96913AA77F6F}" type="pres">
      <dgm:prSet presAssocID="{AE6296BD-F700-4D5F-B8BD-2B5E98F1602B}" presName="spVertical2" presStyleCnt="0"/>
      <dgm:spPr/>
      <dgm:t>
        <a:bodyPr/>
        <a:lstStyle/>
        <a:p>
          <a:endParaRPr lang="ru-RU"/>
        </a:p>
      </dgm:t>
    </dgm:pt>
    <dgm:pt modelId="{91B94226-2440-4EB6-901C-DF6332F4A183}" type="pres">
      <dgm:prSet presAssocID="{AE6296BD-F700-4D5F-B8BD-2B5E98F1602B}" presName="spVertical3" presStyleCnt="0"/>
      <dgm:spPr/>
      <dgm:t>
        <a:bodyPr/>
        <a:lstStyle/>
        <a:p>
          <a:endParaRPr lang="ru-RU"/>
        </a:p>
      </dgm:t>
    </dgm:pt>
    <dgm:pt modelId="{2FF5210C-0505-4C63-918A-D03093190E85}" type="pres">
      <dgm:prSet presAssocID="{3B045550-955B-477C-9626-DC6A3139F48A}" presName="padding2" presStyleCnt="0"/>
      <dgm:spPr/>
      <dgm:t>
        <a:bodyPr/>
        <a:lstStyle/>
        <a:p>
          <a:endParaRPr lang="ru-RU"/>
        </a:p>
      </dgm:t>
    </dgm:pt>
    <dgm:pt modelId="{060EFA72-39FE-4339-B746-5A3C401C1611}" type="pres">
      <dgm:prSet presAssocID="{3B045550-955B-477C-9626-DC6A3139F48A}" presName="negArrow" presStyleCnt="0"/>
      <dgm:spPr/>
      <dgm:t>
        <a:bodyPr/>
        <a:lstStyle/>
        <a:p>
          <a:endParaRPr lang="ru-RU"/>
        </a:p>
      </dgm:t>
    </dgm:pt>
    <dgm:pt modelId="{6E5E537E-A9E3-46AB-AC07-CBB15DAC7754}" type="pres">
      <dgm:prSet presAssocID="{3B045550-955B-477C-9626-DC6A3139F48A}" presName="backgroundArrow" presStyleLbl="node1" presStyleIdx="0" presStyleCnt="1" custScaleY="196935" custLinFactNeighborX="-24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FF17FE5D-CAFE-4A03-838A-252C99DB08BD}" type="presOf" srcId="{6F646BB9-182A-4662-BCD0-4CACB68A4D91}" destId="{0342A697-324A-4236-802D-DD046D926790}" srcOrd="0" destOrd="0" presId="urn:microsoft.com/office/officeart/2005/8/layout/hProcess3"/>
    <dgm:cxn modelId="{A99CF820-3B40-4032-8BB3-923F673AA191}" srcId="{3B045550-955B-477C-9626-DC6A3139F48A}" destId="{E50903F6-BAD1-4FC8-8F36-2E87BA7AE84E}" srcOrd="1" destOrd="0" parTransId="{3EFCB15E-55C1-407D-B549-CAC1886ECB80}" sibTransId="{82D4D90C-4719-48CC-A704-E47F95D1DDA3}"/>
    <dgm:cxn modelId="{03C966FD-E13A-4DF2-9AEE-9EE2D486ADE0}" type="presOf" srcId="{3B045550-955B-477C-9626-DC6A3139F48A}" destId="{E77421E1-6C66-4BDC-BDC1-A7BAB1D32726}" srcOrd="0" destOrd="0" presId="urn:microsoft.com/office/officeart/2005/8/layout/hProcess3"/>
    <dgm:cxn modelId="{EA6B3CCB-83A0-4A28-BE3D-7653D5DDE059}" type="presOf" srcId="{AE6296BD-F700-4D5F-B8BD-2B5E98F1602B}" destId="{9DD126BB-6AD4-483A-9E4D-5951B99EB522}" srcOrd="0" destOrd="0" presId="urn:microsoft.com/office/officeart/2005/8/layout/hProcess3"/>
    <dgm:cxn modelId="{3FCAD290-6631-4F51-992C-A77083925A80}" type="presOf" srcId="{E50903F6-BAD1-4FC8-8F36-2E87BA7AE84E}" destId="{82EF3EC0-9E43-4191-A6B0-631B6D534F4F}" srcOrd="0" destOrd="0" presId="urn:microsoft.com/office/officeart/2005/8/layout/hProcess3"/>
    <dgm:cxn modelId="{06C9FDA5-F8AA-4D00-981C-3E8161871AD5}" srcId="{3B045550-955B-477C-9626-DC6A3139F48A}" destId="{AE6296BD-F700-4D5F-B8BD-2B5E98F1602B}" srcOrd="2" destOrd="0" parTransId="{D8804046-B552-410D-BAB8-913BFBDA4B07}" sibTransId="{5FBC13C1-BCC1-4B5D-8DD2-6F2488387DC4}"/>
    <dgm:cxn modelId="{FE3F97B1-9287-469E-982F-E4AAE04048A4}" srcId="{3B045550-955B-477C-9626-DC6A3139F48A}" destId="{6F646BB9-182A-4662-BCD0-4CACB68A4D91}" srcOrd="0" destOrd="0" parTransId="{8327DB68-66EE-4C29-8E23-3649BA63045D}" sibTransId="{E78D8C8C-FFDF-4A1A-9D29-10C55BD799A4}"/>
    <dgm:cxn modelId="{015F1892-9FB5-4B15-AA02-BCF78F2FE7C6}" type="presParOf" srcId="{E77421E1-6C66-4BDC-BDC1-A7BAB1D32726}" destId="{57789157-77C7-407E-9A36-C6496DE31B58}" srcOrd="0" destOrd="0" presId="urn:microsoft.com/office/officeart/2005/8/layout/hProcess3"/>
    <dgm:cxn modelId="{43FF9425-7F07-40AC-A9D8-65C22BCC57C1}" type="presParOf" srcId="{E77421E1-6C66-4BDC-BDC1-A7BAB1D32726}" destId="{27063650-43B2-4FB9-A3E2-C49648E0B95A}" srcOrd="1" destOrd="0" presId="urn:microsoft.com/office/officeart/2005/8/layout/hProcess3"/>
    <dgm:cxn modelId="{AA05E809-E6AA-4B3D-BF5B-F35136DD395B}" type="presParOf" srcId="{27063650-43B2-4FB9-A3E2-C49648E0B95A}" destId="{F6250A27-7E4E-42ED-8EC9-42223D5A60C9}" srcOrd="0" destOrd="0" presId="urn:microsoft.com/office/officeart/2005/8/layout/hProcess3"/>
    <dgm:cxn modelId="{CA34CA9E-F850-4EB4-80E5-12B2E7E3BD5C}" type="presParOf" srcId="{27063650-43B2-4FB9-A3E2-C49648E0B95A}" destId="{62EB398E-07D0-4524-BD2C-CB2F979C84F8}" srcOrd="1" destOrd="0" presId="urn:microsoft.com/office/officeart/2005/8/layout/hProcess3"/>
    <dgm:cxn modelId="{01E3B4FD-F9AF-4616-8F35-8DEC15E197EC}" type="presParOf" srcId="{62EB398E-07D0-4524-BD2C-CB2F979C84F8}" destId="{DD7FCB2B-8487-4270-9C10-C7D16181A169}" srcOrd="0" destOrd="0" presId="urn:microsoft.com/office/officeart/2005/8/layout/hProcess3"/>
    <dgm:cxn modelId="{30EEA468-5A90-4B5E-865F-13844D3FCE74}" type="presParOf" srcId="{62EB398E-07D0-4524-BD2C-CB2F979C84F8}" destId="{0342A697-324A-4236-802D-DD046D926790}" srcOrd="1" destOrd="0" presId="urn:microsoft.com/office/officeart/2005/8/layout/hProcess3"/>
    <dgm:cxn modelId="{3857EF42-7BA0-4635-BB6D-0584BE9BA14C}" type="presParOf" srcId="{62EB398E-07D0-4524-BD2C-CB2F979C84F8}" destId="{52A061B1-7709-4D0D-8B2A-4A7727EFC159}" srcOrd="2" destOrd="0" presId="urn:microsoft.com/office/officeart/2005/8/layout/hProcess3"/>
    <dgm:cxn modelId="{92A1B4B0-EB60-4330-BC03-C8CEA8A01A7E}" type="presParOf" srcId="{62EB398E-07D0-4524-BD2C-CB2F979C84F8}" destId="{7CBAFAE6-B4C9-43C9-A168-91F7E6466A16}" srcOrd="3" destOrd="0" presId="urn:microsoft.com/office/officeart/2005/8/layout/hProcess3"/>
    <dgm:cxn modelId="{58160085-ECFB-4E77-8911-455C6C2FA09A}" type="presParOf" srcId="{27063650-43B2-4FB9-A3E2-C49648E0B95A}" destId="{EECC5D6B-DDCC-43A2-9BE3-12289D7C6351}" srcOrd="2" destOrd="0" presId="urn:microsoft.com/office/officeart/2005/8/layout/hProcess3"/>
    <dgm:cxn modelId="{69B120BD-630F-481F-88C3-AC7EBD3069B4}" type="presParOf" srcId="{27063650-43B2-4FB9-A3E2-C49648E0B95A}" destId="{34C18C13-9E49-4BEA-B475-7B82AF38F7BD}" srcOrd="3" destOrd="0" presId="urn:microsoft.com/office/officeart/2005/8/layout/hProcess3"/>
    <dgm:cxn modelId="{58951B05-7846-4A34-A55A-626B81BEC268}" type="presParOf" srcId="{34C18C13-9E49-4BEA-B475-7B82AF38F7BD}" destId="{83BC6547-1E7D-4D12-AE6B-B2C221FD3E49}" srcOrd="0" destOrd="0" presId="urn:microsoft.com/office/officeart/2005/8/layout/hProcess3"/>
    <dgm:cxn modelId="{C85B4A41-634E-48D8-B60D-1677726C32F9}" type="presParOf" srcId="{34C18C13-9E49-4BEA-B475-7B82AF38F7BD}" destId="{82EF3EC0-9E43-4191-A6B0-631B6D534F4F}" srcOrd="1" destOrd="0" presId="urn:microsoft.com/office/officeart/2005/8/layout/hProcess3"/>
    <dgm:cxn modelId="{2CB0BCEC-773C-4668-A625-76A2F1333537}" type="presParOf" srcId="{34C18C13-9E49-4BEA-B475-7B82AF38F7BD}" destId="{B9622BD4-759A-4A07-8FEB-74AB67CD274E}" srcOrd="2" destOrd="0" presId="urn:microsoft.com/office/officeart/2005/8/layout/hProcess3"/>
    <dgm:cxn modelId="{3561C223-12DA-4AB1-95E3-938AA6333723}" type="presParOf" srcId="{34C18C13-9E49-4BEA-B475-7B82AF38F7BD}" destId="{1B57A1E1-BBD9-4BF7-938C-5C02F248D8D1}" srcOrd="3" destOrd="0" presId="urn:microsoft.com/office/officeart/2005/8/layout/hProcess3"/>
    <dgm:cxn modelId="{A7F164DF-3184-4E24-87A5-EABE4D58D09C}" type="presParOf" srcId="{27063650-43B2-4FB9-A3E2-C49648E0B95A}" destId="{0C3D27C3-B517-430E-801B-8BF1E54DD080}" srcOrd="4" destOrd="0" presId="urn:microsoft.com/office/officeart/2005/8/layout/hProcess3"/>
    <dgm:cxn modelId="{19797430-32BD-4B50-9118-4EAFA924B7F4}" type="presParOf" srcId="{27063650-43B2-4FB9-A3E2-C49648E0B95A}" destId="{5AFF6A7C-C54E-49D9-A6D9-C180EC514A94}" srcOrd="5" destOrd="0" presId="urn:microsoft.com/office/officeart/2005/8/layout/hProcess3"/>
    <dgm:cxn modelId="{44459138-CC79-424E-90E7-488C7F54A6AF}" type="presParOf" srcId="{5AFF6A7C-C54E-49D9-A6D9-C180EC514A94}" destId="{21688090-506A-4C21-896E-9D5065075FD5}" srcOrd="0" destOrd="0" presId="urn:microsoft.com/office/officeart/2005/8/layout/hProcess3"/>
    <dgm:cxn modelId="{430412A5-52F9-47FA-B86E-C2BCC2A217C6}" type="presParOf" srcId="{5AFF6A7C-C54E-49D9-A6D9-C180EC514A94}" destId="{9DD126BB-6AD4-483A-9E4D-5951B99EB522}" srcOrd="1" destOrd="0" presId="urn:microsoft.com/office/officeart/2005/8/layout/hProcess3"/>
    <dgm:cxn modelId="{F9AC276E-58A5-4836-BDF1-CAE67DA92CB0}" type="presParOf" srcId="{5AFF6A7C-C54E-49D9-A6D9-C180EC514A94}" destId="{C1E32D4C-CBF2-49A4-8742-96913AA77F6F}" srcOrd="2" destOrd="0" presId="urn:microsoft.com/office/officeart/2005/8/layout/hProcess3"/>
    <dgm:cxn modelId="{33EB01C4-4AF2-4A1B-B4B9-2B63A243C9EB}" type="presParOf" srcId="{5AFF6A7C-C54E-49D9-A6D9-C180EC514A94}" destId="{91B94226-2440-4EB6-901C-DF6332F4A183}" srcOrd="3" destOrd="0" presId="urn:microsoft.com/office/officeart/2005/8/layout/hProcess3"/>
    <dgm:cxn modelId="{B6FC6059-CEEE-4C89-BA62-733E8B72F1E2}" type="presParOf" srcId="{27063650-43B2-4FB9-A3E2-C49648E0B95A}" destId="{2FF5210C-0505-4C63-918A-D03093190E85}" srcOrd="6" destOrd="0" presId="urn:microsoft.com/office/officeart/2005/8/layout/hProcess3"/>
    <dgm:cxn modelId="{CF2864C9-7081-44B6-92A5-6582790A1610}" type="presParOf" srcId="{27063650-43B2-4FB9-A3E2-C49648E0B95A}" destId="{060EFA72-39FE-4339-B746-5A3C401C1611}" srcOrd="7" destOrd="0" presId="urn:microsoft.com/office/officeart/2005/8/layout/hProcess3"/>
    <dgm:cxn modelId="{DC7A502A-52A6-4E58-854A-BA9446EB6A69}" type="presParOf" srcId="{27063650-43B2-4FB9-A3E2-C49648E0B95A}" destId="{6E5E537E-A9E3-46AB-AC07-CBB15DAC7754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47D43A-8A9C-4EBB-8A9F-886A258DB5EC}" type="doc">
      <dgm:prSet loTypeId="urn:microsoft.com/office/officeart/2005/8/layout/vList6" loCatId="process" qsTypeId="urn:microsoft.com/office/officeart/2005/8/quickstyle/3d2#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F8E485-0992-435E-B56B-6900A295461D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314</a:t>
          </a:r>
          <a:endParaRPr lang="ru-RU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9CD0FB-CC38-4010-B6A7-F500BE7C3828}" type="parTrans" cxnId="{8B50214A-C1C9-4463-86A1-D2885C7B7A2D}">
      <dgm:prSet/>
      <dgm:spPr/>
      <dgm:t>
        <a:bodyPr/>
        <a:lstStyle/>
        <a:p>
          <a:endParaRPr lang="ru-RU"/>
        </a:p>
      </dgm:t>
    </dgm:pt>
    <dgm:pt modelId="{2FA11039-39E1-4BAA-9F76-F3D36DD681A0}" type="sibTrans" cxnId="{8B50214A-C1C9-4463-86A1-D2885C7B7A2D}">
      <dgm:prSet/>
      <dgm:spPr/>
      <dgm:t>
        <a:bodyPr/>
        <a:lstStyle/>
        <a:p>
          <a:endParaRPr lang="ru-RU"/>
        </a:p>
      </dgm:t>
    </dgm:pt>
    <dgm:pt modelId="{26604E98-BB20-4613-97D1-944364FB2253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Газифицировано домовладений  в 2023 году </a:t>
          </a:r>
          <a:endParaRPr lang="ru-RU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7CF4AE-62F8-4CAA-B690-AAB77B8983DB}" type="parTrans" cxnId="{F5310016-B00A-45F4-830E-88C3BD30A871}">
      <dgm:prSet/>
      <dgm:spPr/>
      <dgm:t>
        <a:bodyPr/>
        <a:lstStyle/>
        <a:p>
          <a:endParaRPr lang="ru-RU"/>
        </a:p>
      </dgm:t>
    </dgm:pt>
    <dgm:pt modelId="{6B1E3426-C714-49B4-ADE4-50C7603463B6}" type="sibTrans" cxnId="{F5310016-B00A-45F4-830E-88C3BD30A871}">
      <dgm:prSet/>
      <dgm:spPr/>
      <dgm:t>
        <a:bodyPr/>
        <a:lstStyle/>
        <a:p>
          <a:endParaRPr lang="ru-RU"/>
        </a:p>
      </dgm:t>
    </dgm:pt>
    <dgm:pt modelId="{7CCAF8FE-E63C-463D-A77E-21035F574663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442</a:t>
          </a:r>
          <a:endParaRPr lang="ru-RU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381B1A-3114-4EEB-937F-D6DFD22DBDFA}" type="parTrans" cxnId="{ABDEE015-3B20-4E61-A136-5FAE3ECA549C}">
      <dgm:prSet/>
      <dgm:spPr/>
      <dgm:t>
        <a:bodyPr/>
        <a:lstStyle/>
        <a:p>
          <a:endParaRPr lang="ru-RU"/>
        </a:p>
      </dgm:t>
    </dgm:pt>
    <dgm:pt modelId="{140A55EB-D319-49A9-ADB2-5A56495B5114}" type="sibTrans" cxnId="{ABDEE015-3B20-4E61-A136-5FAE3ECA549C}">
      <dgm:prSet/>
      <dgm:spPr/>
      <dgm:t>
        <a:bodyPr/>
        <a:lstStyle/>
        <a:p>
          <a:endParaRPr lang="ru-RU"/>
        </a:p>
      </dgm:t>
    </dgm:pt>
    <dgm:pt modelId="{10AD7B9B-1362-4971-8B49-7166C3092E5B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Планируем в                   2024 году газифицировать домовладений  </a:t>
          </a:r>
          <a:endParaRPr lang="ru-RU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5D8C1A-DF0E-46EE-BC1F-1B4470BF4EC0}" type="parTrans" cxnId="{E080610B-EEBA-4836-B849-564D0BE89743}">
      <dgm:prSet/>
      <dgm:spPr/>
      <dgm:t>
        <a:bodyPr/>
        <a:lstStyle/>
        <a:p>
          <a:endParaRPr lang="ru-RU"/>
        </a:p>
      </dgm:t>
    </dgm:pt>
    <dgm:pt modelId="{EF27DEF7-9048-4BA3-B600-2D1107DF4E42}" type="sibTrans" cxnId="{E080610B-EEBA-4836-B849-564D0BE89743}">
      <dgm:prSet/>
      <dgm:spPr/>
      <dgm:t>
        <a:bodyPr/>
        <a:lstStyle/>
        <a:p>
          <a:endParaRPr lang="ru-RU"/>
        </a:p>
      </dgm:t>
    </dgm:pt>
    <dgm:pt modelId="{50F08FDA-ABBF-4C1E-9208-26BC2D550319}" type="pres">
      <dgm:prSet presAssocID="{EF47D43A-8A9C-4EBB-8A9F-886A258DB5E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B343FE4-ABA7-468F-9103-6519978A27B8}" type="pres">
      <dgm:prSet presAssocID="{6BF8E485-0992-435E-B56B-6900A295461D}" presName="linNode" presStyleCnt="0"/>
      <dgm:spPr/>
      <dgm:t>
        <a:bodyPr/>
        <a:lstStyle/>
        <a:p>
          <a:endParaRPr lang="ru-RU"/>
        </a:p>
      </dgm:t>
    </dgm:pt>
    <dgm:pt modelId="{C6E01A84-5405-42A1-B4E3-64001D092118}" type="pres">
      <dgm:prSet presAssocID="{6BF8E485-0992-435E-B56B-6900A295461D}" presName="parentShp" presStyleLbl="node1" presStyleIdx="0" presStyleCnt="2" custScaleX="91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FFAD8-CD43-44FA-9215-1C00224BE34F}" type="pres">
      <dgm:prSet presAssocID="{6BF8E485-0992-435E-B56B-6900A295461D}" presName="childShp" presStyleLbl="bgAccFollowNode1" presStyleIdx="0" presStyleCnt="2" custScaleX="110526" custLinFactNeighborX="5263" custLinFactNeighborY="-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D2507-7101-47E4-AC5F-E88B9DBB1FBC}" type="pres">
      <dgm:prSet presAssocID="{2FA11039-39E1-4BAA-9F76-F3D36DD681A0}" presName="spacing" presStyleCnt="0"/>
      <dgm:spPr/>
      <dgm:t>
        <a:bodyPr/>
        <a:lstStyle/>
        <a:p>
          <a:endParaRPr lang="ru-RU"/>
        </a:p>
      </dgm:t>
    </dgm:pt>
    <dgm:pt modelId="{71C008BC-AD86-47AE-8F4E-91A7AEF69D6B}" type="pres">
      <dgm:prSet presAssocID="{7CCAF8FE-E63C-463D-A77E-21035F574663}" presName="linNode" presStyleCnt="0"/>
      <dgm:spPr/>
      <dgm:t>
        <a:bodyPr/>
        <a:lstStyle/>
        <a:p>
          <a:endParaRPr lang="ru-RU"/>
        </a:p>
      </dgm:t>
    </dgm:pt>
    <dgm:pt modelId="{AD31C57D-8B07-4FE8-BEE6-0C7E111C53D6}" type="pres">
      <dgm:prSet presAssocID="{7CCAF8FE-E63C-463D-A77E-21035F574663}" presName="parentShp" presStyleLbl="node1" presStyleIdx="1" presStyleCnt="2" custScaleX="94440" custLinFactNeighborX="-3070" custLinFactNeighborY="2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CE9BE-9153-476F-BC6C-9637FE4D7E59}" type="pres">
      <dgm:prSet presAssocID="{7CCAF8FE-E63C-463D-A77E-21035F574663}" presName="childShp" presStyleLbl="bgAccFollowNode1" presStyleIdx="1" presStyleCnt="2" custScaleX="113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25FC5-CE14-406A-A92D-AFDA5F75A41E}" type="presOf" srcId="{7CCAF8FE-E63C-463D-A77E-21035F574663}" destId="{AD31C57D-8B07-4FE8-BEE6-0C7E111C53D6}" srcOrd="0" destOrd="0" presId="urn:microsoft.com/office/officeart/2005/8/layout/vList6"/>
    <dgm:cxn modelId="{AF688EBB-03E1-45D8-941C-F6CEE7B3ABC1}" type="presOf" srcId="{EF47D43A-8A9C-4EBB-8A9F-886A258DB5EC}" destId="{50F08FDA-ABBF-4C1E-9208-26BC2D550319}" srcOrd="0" destOrd="0" presId="urn:microsoft.com/office/officeart/2005/8/layout/vList6"/>
    <dgm:cxn modelId="{361CCDB6-1928-46C5-B0CA-9600064E71EC}" type="presOf" srcId="{26604E98-BB20-4613-97D1-944364FB2253}" destId="{041FFAD8-CD43-44FA-9215-1C00224BE34F}" srcOrd="0" destOrd="0" presId="urn:microsoft.com/office/officeart/2005/8/layout/vList6"/>
    <dgm:cxn modelId="{34566AC2-1686-4483-9112-1D2B1E2E8103}" type="presOf" srcId="{10AD7B9B-1362-4971-8B49-7166C3092E5B}" destId="{E36CE9BE-9153-476F-BC6C-9637FE4D7E59}" srcOrd="0" destOrd="0" presId="urn:microsoft.com/office/officeart/2005/8/layout/vList6"/>
    <dgm:cxn modelId="{578FF049-8A0B-4647-A275-3F304301DE65}" type="presOf" srcId="{6BF8E485-0992-435E-B56B-6900A295461D}" destId="{C6E01A84-5405-42A1-B4E3-64001D092118}" srcOrd="0" destOrd="0" presId="urn:microsoft.com/office/officeart/2005/8/layout/vList6"/>
    <dgm:cxn modelId="{ABDEE015-3B20-4E61-A136-5FAE3ECA549C}" srcId="{EF47D43A-8A9C-4EBB-8A9F-886A258DB5EC}" destId="{7CCAF8FE-E63C-463D-A77E-21035F574663}" srcOrd="1" destOrd="0" parTransId="{77381B1A-3114-4EEB-937F-D6DFD22DBDFA}" sibTransId="{140A55EB-D319-49A9-ADB2-5A56495B5114}"/>
    <dgm:cxn modelId="{E080610B-EEBA-4836-B849-564D0BE89743}" srcId="{7CCAF8FE-E63C-463D-A77E-21035F574663}" destId="{10AD7B9B-1362-4971-8B49-7166C3092E5B}" srcOrd="0" destOrd="0" parTransId="{D25D8C1A-DF0E-46EE-BC1F-1B4470BF4EC0}" sibTransId="{EF27DEF7-9048-4BA3-B600-2D1107DF4E42}"/>
    <dgm:cxn modelId="{8B50214A-C1C9-4463-86A1-D2885C7B7A2D}" srcId="{EF47D43A-8A9C-4EBB-8A9F-886A258DB5EC}" destId="{6BF8E485-0992-435E-B56B-6900A295461D}" srcOrd="0" destOrd="0" parTransId="{119CD0FB-CC38-4010-B6A7-F500BE7C3828}" sibTransId="{2FA11039-39E1-4BAA-9F76-F3D36DD681A0}"/>
    <dgm:cxn modelId="{F5310016-B00A-45F4-830E-88C3BD30A871}" srcId="{6BF8E485-0992-435E-B56B-6900A295461D}" destId="{26604E98-BB20-4613-97D1-944364FB2253}" srcOrd="0" destOrd="0" parTransId="{B97CF4AE-62F8-4CAA-B690-AAB77B8983DB}" sibTransId="{6B1E3426-C714-49B4-ADE4-50C7603463B6}"/>
    <dgm:cxn modelId="{FCFB4B07-2D3A-4348-BB93-4009BB1EA8B5}" type="presParOf" srcId="{50F08FDA-ABBF-4C1E-9208-26BC2D550319}" destId="{4B343FE4-ABA7-468F-9103-6519978A27B8}" srcOrd="0" destOrd="0" presId="urn:microsoft.com/office/officeart/2005/8/layout/vList6"/>
    <dgm:cxn modelId="{E8D75D91-9131-4262-B13D-A982A05C88D2}" type="presParOf" srcId="{4B343FE4-ABA7-468F-9103-6519978A27B8}" destId="{C6E01A84-5405-42A1-B4E3-64001D092118}" srcOrd="0" destOrd="0" presId="urn:microsoft.com/office/officeart/2005/8/layout/vList6"/>
    <dgm:cxn modelId="{09428A16-084C-46E9-B484-9B005A609D3D}" type="presParOf" srcId="{4B343FE4-ABA7-468F-9103-6519978A27B8}" destId="{041FFAD8-CD43-44FA-9215-1C00224BE34F}" srcOrd="1" destOrd="0" presId="urn:microsoft.com/office/officeart/2005/8/layout/vList6"/>
    <dgm:cxn modelId="{FAB78E24-09BB-46C6-820E-DEF9DE8E9A38}" type="presParOf" srcId="{50F08FDA-ABBF-4C1E-9208-26BC2D550319}" destId="{0CCD2507-7101-47E4-AC5F-E88B9DBB1FBC}" srcOrd="1" destOrd="0" presId="urn:microsoft.com/office/officeart/2005/8/layout/vList6"/>
    <dgm:cxn modelId="{309AB3FA-13E1-4B9D-B3E0-DE13F4584CC4}" type="presParOf" srcId="{50F08FDA-ABBF-4C1E-9208-26BC2D550319}" destId="{71C008BC-AD86-47AE-8F4E-91A7AEF69D6B}" srcOrd="2" destOrd="0" presId="urn:microsoft.com/office/officeart/2005/8/layout/vList6"/>
    <dgm:cxn modelId="{F432DE75-9A75-4EFB-97D3-5DA87DB269A2}" type="presParOf" srcId="{71C008BC-AD86-47AE-8F4E-91A7AEF69D6B}" destId="{AD31C57D-8B07-4FE8-BEE6-0C7E111C53D6}" srcOrd="0" destOrd="0" presId="urn:microsoft.com/office/officeart/2005/8/layout/vList6"/>
    <dgm:cxn modelId="{C98A118C-7B52-4DAC-B955-6DD106CDA1DE}" type="presParOf" srcId="{71C008BC-AD86-47AE-8F4E-91A7AEF69D6B}" destId="{E36CE9BE-9153-476F-BC6C-9637FE4D7E5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6F51AD-382F-4B78-848B-BB3D0CB91A64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680DF43-C951-461C-8497-086772107AB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2024</a:t>
          </a:r>
        </a:p>
      </dgm:t>
    </dgm:pt>
    <dgm:pt modelId="{5C170C09-5645-49A3-86AF-E24DDBABA9B6}" type="parTrans" cxnId="{7D734BE2-D3A9-4642-8873-A0C287126517}">
      <dgm:prSet/>
      <dgm:spPr/>
      <dgm:t>
        <a:bodyPr/>
        <a:lstStyle/>
        <a:p>
          <a:endParaRPr lang="ru-RU"/>
        </a:p>
      </dgm:t>
    </dgm:pt>
    <dgm:pt modelId="{7B6E99E0-F4E4-4AF6-96E4-076CE19CD22B}" type="sibTrans" cxnId="{7D734BE2-D3A9-4642-8873-A0C287126517}">
      <dgm:prSet/>
      <dgm:spPr/>
      <dgm:t>
        <a:bodyPr/>
        <a:lstStyle/>
        <a:p>
          <a:endParaRPr lang="ru-RU"/>
        </a:p>
      </dgm:t>
    </dgm:pt>
    <dgm:pt modelId="{13409808-88B7-4A16-BCFC-4D8D5CFD8825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МКОУ «Кондровская СОШ № 4»</a:t>
          </a:r>
        </a:p>
      </dgm:t>
    </dgm:pt>
    <dgm:pt modelId="{3F8AA2D2-622C-4A51-91A1-CFCCB7719AB5}" type="parTrans" cxnId="{049FA894-A7F1-48CB-91ED-05BCC36BB76B}">
      <dgm:prSet/>
      <dgm:spPr/>
      <dgm:t>
        <a:bodyPr/>
        <a:lstStyle/>
        <a:p>
          <a:endParaRPr lang="ru-RU"/>
        </a:p>
      </dgm:t>
    </dgm:pt>
    <dgm:pt modelId="{51EDB2BF-6B71-489A-99A8-EBE65FAE9716}" type="sibTrans" cxnId="{049FA894-A7F1-48CB-91ED-05BCC36BB76B}">
      <dgm:prSet/>
      <dgm:spPr/>
      <dgm:t>
        <a:bodyPr/>
        <a:lstStyle/>
        <a:p>
          <a:endParaRPr lang="ru-RU"/>
        </a:p>
      </dgm:t>
    </dgm:pt>
    <dgm:pt modelId="{70979CBC-666D-4269-8B80-FE31EAABA5FB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МКОУ «Полотняно-Заводская СОШ № 2»</a:t>
          </a:r>
        </a:p>
      </dgm:t>
    </dgm:pt>
    <dgm:pt modelId="{1E9DB9EA-DB4C-424E-A628-8CD0DDB3A761}" type="parTrans" cxnId="{324545E1-4738-44BB-993B-835975F08552}">
      <dgm:prSet/>
      <dgm:spPr/>
      <dgm:t>
        <a:bodyPr/>
        <a:lstStyle/>
        <a:p>
          <a:endParaRPr lang="ru-RU"/>
        </a:p>
      </dgm:t>
    </dgm:pt>
    <dgm:pt modelId="{C7F07A10-5013-4F87-A46B-F6FAC68F403D}" type="sibTrans" cxnId="{324545E1-4738-44BB-993B-835975F08552}">
      <dgm:prSet/>
      <dgm:spPr/>
      <dgm:t>
        <a:bodyPr/>
        <a:lstStyle/>
        <a:p>
          <a:endParaRPr lang="ru-RU"/>
        </a:p>
      </dgm:t>
    </dgm:pt>
    <dgm:pt modelId="{9A0F688E-CBD0-4828-80AA-8F849D6202D6}" type="pres">
      <dgm:prSet presAssocID="{586F51AD-382F-4B78-848B-BB3D0CB91A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9FF0E35-9504-4ADF-8BFD-65B63A14527F}" type="pres">
      <dgm:prSet presAssocID="{8680DF43-C951-461C-8497-086772107AB3}" presName="horFlow" presStyleCnt="0"/>
      <dgm:spPr/>
    </dgm:pt>
    <dgm:pt modelId="{CE943A81-F78B-41F8-8073-75033EB0812C}" type="pres">
      <dgm:prSet presAssocID="{8680DF43-C951-461C-8497-086772107AB3}" presName="bigChev" presStyleLbl="node1" presStyleIdx="0" presStyleCnt="1" custLinFactX="-45172" custLinFactNeighborX="-100000" custLinFactNeighborY="-20"/>
      <dgm:spPr/>
      <dgm:t>
        <a:bodyPr/>
        <a:lstStyle/>
        <a:p>
          <a:endParaRPr lang="ru-RU"/>
        </a:p>
      </dgm:t>
    </dgm:pt>
    <dgm:pt modelId="{E5EBB018-2EEE-4193-8EC8-94EB38F6E40B}" type="pres">
      <dgm:prSet presAssocID="{3F8AA2D2-622C-4A51-91A1-CFCCB7719AB5}" presName="parTrans" presStyleCnt="0"/>
      <dgm:spPr/>
    </dgm:pt>
    <dgm:pt modelId="{F57490D8-934A-430F-BCD8-557EF1216F24}" type="pres">
      <dgm:prSet presAssocID="{13409808-88B7-4A16-BCFC-4D8D5CFD8825}" presName="node" presStyleLbl="alignAccFollowNode1" presStyleIdx="0" presStyleCnt="2" custScaleX="141299" custScaleY="99883" custLinFactNeighborX="794" custLinFactNeighborY="-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4C4D95-E02A-4624-8F78-A9301F0F0FF6}" type="pres">
      <dgm:prSet presAssocID="{51EDB2BF-6B71-489A-99A8-EBE65FAE9716}" presName="sibTrans" presStyleCnt="0"/>
      <dgm:spPr/>
    </dgm:pt>
    <dgm:pt modelId="{5740D379-8F32-4861-BE97-20FC7F682D44}" type="pres">
      <dgm:prSet presAssocID="{70979CBC-666D-4269-8B80-FE31EAABA5FB}" presName="node" presStyleLbl="alignAccFollowNode1" presStyleIdx="1" presStyleCnt="2" custScaleX="135449" custLinFactNeighborX="3323" custLinFactNeighborY="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0A8613-74A3-4E2F-9901-22286CF070E4}" type="presOf" srcId="{8680DF43-C951-461C-8497-086772107AB3}" destId="{CE943A81-F78B-41F8-8073-75033EB0812C}" srcOrd="0" destOrd="0" presId="urn:microsoft.com/office/officeart/2005/8/layout/lProcess3"/>
    <dgm:cxn modelId="{7D734BE2-D3A9-4642-8873-A0C287126517}" srcId="{586F51AD-382F-4B78-848B-BB3D0CB91A64}" destId="{8680DF43-C951-461C-8497-086772107AB3}" srcOrd="0" destOrd="0" parTransId="{5C170C09-5645-49A3-86AF-E24DDBABA9B6}" sibTransId="{7B6E99E0-F4E4-4AF6-96E4-076CE19CD22B}"/>
    <dgm:cxn modelId="{D1F4A408-895B-4C11-8204-F970B1274489}" type="presOf" srcId="{70979CBC-666D-4269-8B80-FE31EAABA5FB}" destId="{5740D379-8F32-4861-BE97-20FC7F682D44}" srcOrd="0" destOrd="0" presId="urn:microsoft.com/office/officeart/2005/8/layout/lProcess3"/>
    <dgm:cxn modelId="{0ABCB640-BC94-4570-A4D6-E6A2317079AE}" type="presOf" srcId="{586F51AD-382F-4B78-848B-BB3D0CB91A64}" destId="{9A0F688E-CBD0-4828-80AA-8F849D6202D6}" srcOrd="0" destOrd="0" presId="urn:microsoft.com/office/officeart/2005/8/layout/lProcess3"/>
    <dgm:cxn modelId="{324545E1-4738-44BB-993B-835975F08552}" srcId="{8680DF43-C951-461C-8497-086772107AB3}" destId="{70979CBC-666D-4269-8B80-FE31EAABA5FB}" srcOrd="1" destOrd="0" parTransId="{1E9DB9EA-DB4C-424E-A628-8CD0DDB3A761}" sibTransId="{C7F07A10-5013-4F87-A46B-F6FAC68F403D}"/>
    <dgm:cxn modelId="{98FAC904-C0DB-4FA4-B7FD-7642B810DA1F}" type="presOf" srcId="{13409808-88B7-4A16-BCFC-4D8D5CFD8825}" destId="{F57490D8-934A-430F-BCD8-557EF1216F24}" srcOrd="0" destOrd="0" presId="urn:microsoft.com/office/officeart/2005/8/layout/lProcess3"/>
    <dgm:cxn modelId="{049FA894-A7F1-48CB-91ED-05BCC36BB76B}" srcId="{8680DF43-C951-461C-8497-086772107AB3}" destId="{13409808-88B7-4A16-BCFC-4D8D5CFD8825}" srcOrd="0" destOrd="0" parTransId="{3F8AA2D2-622C-4A51-91A1-CFCCB7719AB5}" sibTransId="{51EDB2BF-6B71-489A-99A8-EBE65FAE9716}"/>
    <dgm:cxn modelId="{240A07C0-3E51-4E48-8A84-67E4CF0355C1}" type="presParOf" srcId="{9A0F688E-CBD0-4828-80AA-8F849D6202D6}" destId="{79FF0E35-9504-4ADF-8BFD-65B63A14527F}" srcOrd="0" destOrd="0" presId="urn:microsoft.com/office/officeart/2005/8/layout/lProcess3"/>
    <dgm:cxn modelId="{7FE7669D-3A9A-44B2-8F06-6C6AF4B0DC86}" type="presParOf" srcId="{79FF0E35-9504-4ADF-8BFD-65B63A14527F}" destId="{CE943A81-F78B-41F8-8073-75033EB0812C}" srcOrd="0" destOrd="0" presId="urn:microsoft.com/office/officeart/2005/8/layout/lProcess3"/>
    <dgm:cxn modelId="{83B6B901-93A3-44DE-91CD-0A918034B553}" type="presParOf" srcId="{79FF0E35-9504-4ADF-8BFD-65B63A14527F}" destId="{E5EBB018-2EEE-4193-8EC8-94EB38F6E40B}" srcOrd="1" destOrd="0" presId="urn:microsoft.com/office/officeart/2005/8/layout/lProcess3"/>
    <dgm:cxn modelId="{6FC50E55-1B3B-4EF3-8EE0-D1E5EFB44C54}" type="presParOf" srcId="{79FF0E35-9504-4ADF-8BFD-65B63A14527F}" destId="{F57490D8-934A-430F-BCD8-557EF1216F24}" srcOrd="2" destOrd="0" presId="urn:microsoft.com/office/officeart/2005/8/layout/lProcess3"/>
    <dgm:cxn modelId="{4E3A3D49-0BE9-4344-9A22-6AD933DD4AFB}" type="presParOf" srcId="{79FF0E35-9504-4ADF-8BFD-65B63A14527F}" destId="{524C4D95-E02A-4624-8F78-A9301F0F0FF6}" srcOrd="3" destOrd="0" presId="urn:microsoft.com/office/officeart/2005/8/layout/lProcess3"/>
    <dgm:cxn modelId="{82F0248D-4126-435E-A245-2E35866F7950}" type="presParOf" srcId="{79FF0E35-9504-4ADF-8BFD-65B63A14527F}" destId="{5740D379-8F32-4861-BE97-20FC7F682D44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6F51AD-382F-4B78-848B-BB3D0CB91A64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680DF43-C951-461C-8497-086772107AB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2024</a:t>
          </a:r>
        </a:p>
      </dgm:t>
    </dgm:pt>
    <dgm:pt modelId="{5C170C09-5645-49A3-86AF-E24DDBABA9B6}" type="parTrans" cxnId="{7D734BE2-D3A9-4642-8873-A0C287126517}">
      <dgm:prSet/>
      <dgm:spPr/>
      <dgm:t>
        <a:bodyPr/>
        <a:lstStyle/>
        <a:p>
          <a:endParaRPr lang="ru-RU"/>
        </a:p>
      </dgm:t>
    </dgm:pt>
    <dgm:pt modelId="{7B6E99E0-F4E4-4AF6-96E4-076CE19CD22B}" type="sibTrans" cxnId="{7D734BE2-D3A9-4642-8873-A0C287126517}">
      <dgm:prSet/>
      <dgm:spPr/>
      <dgm:t>
        <a:bodyPr/>
        <a:lstStyle/>
        <a:p>
          <a:endParaRPr lang="ru-RU"/>
        </a:p>
      </dgm:t>
    </dgm:pt>
    <dgm:pt modelId="{13409808-88B7-4A16-BCFC-4D8D5CFD8825}">
      <dgm:prSet phldrT="[Текст]" custT="1"/>
      <dgm:spPr/>
      <dgm:t>
        <a:bodyPr/>
        <a:lstStyle/>
        <a:p>
          <a:r>
            <a: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МКОУ «Дворцовская ООШ»</a:t>
          </a:r>
        </a:p>
      </dgm:t>
    </dgm:pt>
    <dgm:pt modelId="{3F8AA2D2-622C-4A51-91A1-CFCCB7719AB5}" type="parTrans" cxnId="{049FA894-A7F1-48CB-91ED-05BCC36BB76B}">
      <dgm:prSet/>
      <dgm:spPr/>
      <dgm:t>
        <a:bodyPr/>
        <a:lstStyle/>
        <a:p>
          <a:endParaRPr lang="ru-RU"/>
        </a:p>
      </dgm:t>
    </dgm:pt>
    <dgm:pt modelId="{51EDB2BF-6B71-489A-99A8-EBE65FAE9716}" type="sibTrans" cxnId="{049FA894-A7F1-48CB-91ED-05BCC36BB76B}">
      <dgm:prSet/>
      <dgm:spPr/>
      <dgm:t>
        <a:bodyPr/>
        <a:lstStyle/>
        <a:p>
          <a:endParaRPr lang="ru-RU"/>
        </a:p>
      </dgm:t>
    </dgm:pt>
    <dgm:pt modelId="{9A0F688E-CBD0-4828-80AA-8F849D6202D6}" type="pres">
      <dgm:prSet presAssocID="{586F51AD-382F-4B78-848B-BB3D0CB91A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9FF0E35-9504-4ADF-8BFD-65B63A14527F}" type="pres">
      <dgm:prSet presAssocID="{8680DF43-C951-461C-8497-086772107AB3}" presName="horFlow" presStyleCnt="0"/>
      <dgm:spPr/>
    </dgm:pt>
    <dgm:pt modelId="{CE943A81-F78B-41F8-8073-75033EB0812C}" type="pres">
      <dgm:prSet presAssocID="{8680DF43-C951-461C-8497-086772107AB3}" presName="bigChev" presStyleLbl="node1" presStyleIdx="0" presStyleCnt="1" custLinFactX="-45172" custLinFactNeighborX="-100000" custLinFactNeighborY="-20"/>
      <dgm:spPr/>
      <dgm:t>
        <a:bodyPr/>
        <a:lstStyle/>
        <a:p>
          <a:endParaRPr lang="ru-RU"/>
        </a:p>
      </dgm:t>
    </dgm:pt>
    <dgm:pt modelId="{E5EBB018-2EEE-4193-8EC8-94EB38F6E40B}" type="pres">
      <dgm:prSet presAssocID="{3F8AA2D2-622C-4A51-91A1-CFCCB7719AB5}" presName="parTrans" presStyleCnt="0"/>
      <dgm:spPr/>
    </dgm:pt>
    <dgm:pt modelId="{F57490D8-934A-430F-BCD8-557EF1216F24}" type="pres">
      <dgm:prSet presAssocID="{13409808-88B7-4A16-BCFC-4D8D5CFD8825}" presName="node" presStyleLbl="alignAccFollowNode1" presStyleIdx="0" presStyleCnt="1" custScaleX="165839" custScaleY="99883" custLinFactNeighborX="794" custLinFactNeighborY="-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FA894-A7F1-48CB-91ED-05BCC36BB76B}" srcId="{8680DF43-C951-461C-8497-086772107AB3}" destId="{13409808-88B7-4A16-BCFC-4D8D5CFD8825}" srcOrd="0" destOrd="0" parTransId="{3F8AA2D2-622C-4A51-91A1-CFCCB7719AB5}" sibTransId="{51EDB2BF-6B71-489A-99A8-EBE65FAE9716}"/>
    <dgm:cxn modelId="{ACE14418-AA18-4F41-8E48-4B2286BC8C72}" type="presOf" srcId="{8680DF43-C951-461C-8497-086772107AB3}" destId="{CE943A81-F78B-41F8-8073-75033EB0812C}" srcOrd="0" destOrd="0" presId="urn:microsoft.com/office/officeart/2005/8/layout/lProcess3"/>
    <dgm:cxn modelId="{A0FA5F60-05B5-4C74-B7EF-351320F081D6}" type="presOf" srcId="{586F51AD-382F-4B78-848B-BB3D0CB91A64}" destId="{9A0F688E-CBD0-4828-80AA-8F849D6202D6}" srcOrd="0" destOrd="0" presId="urn:microsoft.com/office/officeart/2005/8/layout/lProcess3"/>
    <dgm:cxn modelId="{C1626E57-48A1-4FEB-B4F9-A15182C20FEA}" type="presOf" srcId="{13409808-88B7-4A16-BCFC-4D8D5CFD8825}" destId="{F57490D8-934A-430F-BCD8-557EF1216F24}" srcOrd="0" destOrd="0" presId="urn:microsoft.com/office/officeart/2005/8/layout/lProcess3"/>
    <dgm:cxn modelId="{7D734BE2-D3A9-4642-8873-A0C287126517}" srcId="{586F51AD-382F-4B78-848B-BB3D0CB91A64}" destId="{8680DF43-C951-461C-8497-086772107AB3}" srcOrd="0" destOrd="0" parTransId="{5C170C09-5645-49A3-86AF-E24DDBABA9B6}" sibTransId="{7B6E99E0-F4E4-4AF6-96E4-076CE19CD22B}"/>
    <dgm:cxn modelId="{C98FB304-FC1C-4229-A8EB-8A7FA1BC38A7}" type="presParOf" srcId="{9A0F688E-CBD0-4828-80AA-8F849D6202D6}" destId="{79FF0E35-9504-4ADF-8BFD-65B63A14527F}" srcOrd="0" destOrd="0" presId="urn:microsoft.com/office/officeart/2005/8/layout/lProcess3"/>
    <dgm:cxn modelId="{99B3A760-89FB-40B1-AD29-945C50722D1D}" type="presParOf" srcId="{79FF0E35-9504-4ADF-8BFD-65B63A14527F}" destId="{CE943A81-F78B-41F8-8073-75033EB0812C}" srcOrd="0" destOrd="0" presId="urn:microsoft.com/office/officeart/2005/8/layout/lProcess3"/>
    <dgm:cxn modelId="{2E34324A-7A76-4B00-A0EE-EC7D8F4C3D36}" type="presParOf" srcId="{79FF0E35-9504-4ADF-8BFD-65B63A14527F}" destId="{E5EBB018-2EEE-4193-8EC8-94EB38F6E40B}" srcOrd="1" destOrd="0" presId="urn:microsoft.com/office/officeart/2005/8/layout/lProcess3"/>
    <dgm:cxn modelId="{2D40DA4A-61F2-491D-96A8-FD60BD39BAD7}" type="presParOf" srcId="{79FF0E35-9504-4ADF-8BFD-65B63A14527F}" destId="{F57490D8-934A-430F-BCD8-557EF1216F2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042AA-8C03-4AC9-8DA4-96C9E19C12F6}">
      <dsp:nvSpPr>
        <dsp:cNvPr id="0" name=""/>
        <dsp:cNvSpPr/>
      </dsp:nvSpPr>
      <dsp:spPr>
        <a:xfrm rot="5400000">
          <a:off x="2810900" y="-1126089"/>
          <a:ext cx="1107281" cy="3380738"/>
        </a:xfrm>
        <a:prstGeom prst="round2SameRect">
          <a:avLst/>
        </a:prstGeom>
        <a:solidFill>
          <a:srgbClr val="CCFF99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Численность работающих                                                                  в АПК Дзержинского района в  2023 году</a:t>
          </a:r>
          <a:endParaRPr lang="ru-RU" sz="1600" b="1" kern="1200" dirty="0"/>
        </a:p>
      </dsp:txBody>
      <dsp:txXfrm rot="-5400000">
        <a:off x="1674172" y="64692"/>
        <a:ext cx="3326685" cy="999175"/>
      </dsp:txXfrm>
    </dsp:sp>
    <dsp:sp modelId="{20AC1E10-393D-4740-8EEA-2639D5D00A4D}">
      <dsp:nvSpPr>
        <dsp:cNvPr id="0" name=""/>
        <dsp:cNvSpPr/>
      </dsp:nvSpPr>
      <dsp:spPr>
        <a:xfrm>
          <a:off x="0" y="52238"/>
          <a:ext cx="1577785" cy="1005037"/>
        </a:xfrm>
        <a:prstGeom prst="roundRect">
          <a:avLst/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2 860 человек</a:t>
          </a:r>
          <a:endParaRPr lang="ru-RU" sz="1400" b="1" kern="1200" dirty="0">
            <a:solidFill>
              <a:srgbClr val="FFFF00"/>
            </a:solidFill>
          </a:endParaRPr>
        </a:p>
      </dsp:txBody>
      <dsp:txXfrm>
        <a:off x="49062" y="101300"/>
        <a:ext cx="1479661" cy="906913"/>
      </dsp:txXfrm>
    </dsp:sp>
    <dsp:sp modelId="{9FE6D5C2-26C9-4851-89C1-9B22ED8AFEA0}">
      <dsp:nvSpPr>
        <dsp:cNvPr id="0" name=""/>
        <dsp:cNvSpPr/>
      </dsp:nvSpPr>
      <dsp:spPr>
        <a:xfrm rot="5400000">
          <a:off x="2838853" y="22230"/>
          <a:ext cx="1107281" cy="3418025"/>
        </a:xfrm>
        <a:prstGeom prst="round2SameRect">
          <a:avLst/>
        </a:prstGeom>
        <a:solidFill>
          <a:srgbClr val="CCFF99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Получают  субсидию  из областного  бюджета на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поддержку  кадрового потенциала</a:t>
          </a:r>
        </a:p>
      </dsp:txBody>
      <dsp:txXfrm rot="-5400000">
        <a:off x="1683482" y="1231655"/>
        <a:ext cx="3363972" cy="999175"/>
      </dsp:txXfrm>
    </dsp:sp>
    <dsp:sp modelId="{0BED4EE3-1E71-4B8A-B730-78E9483CD781}">
      <dsp:nvSpPr>
        <dsp:cNvPr id="0" name=""/>
        <dsp:cNvSpPr/>
      </dsp:nvSpPr>
      <dsp:spPr>
        <a:xfrm>
          <a:off x="0" y="1214585"/>
          <a:ext cx="1633734" cy="1052360"/>
        </a:xfrm>
        <a:prstGeom prst="roundRect">
          <a:avLst/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80 </a:t>
          </a:r>
          <a:r>
            <a:rPr lang="ru-RU" sz="11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молодых специалистов </a:t>
          </a:r>
          <a:endParaRPr lang="ru-RU" sz="1100" b="1" kern="1200" dirty="0">
            <a:solidFill>
              <a:srgbClr val="FFFF00"/>
            </a:solidFill>
          </a:endParaRPr>
        </a:p>
      </dsp:txBody>
      <dsp:txXfrm>
        <a:off x="51372" y="1265957"/>
        <a:ext cx="1530990" cy="9496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AF18B-C057-45D2-B45D-36EE858B523E}">
      <dsp:nvSpPr>
        <dsp:cNvPr id="0" name=""/>
        <dsp:cNvSpPr/>
      </dsp:nvSpPr>
      <dsp:spPr>
        <a:xfrm>
          <a:off x="1448511" y="80161"/>
          <a:ext cx="2810389" cy="161892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rgbClr val="C0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Капитально отремонтировано                         2100 м тепловых сетей</a:t>
          </a:r>
        </a:p>
      </dsp:txBody>
      <dsp:txXfrm>
        <a:off x="1448511" y="282526"/>
        <a:ext cx="2203294" cy="1214191"/>
      </dsp:txXfrm>
    </dsp:sp>
    <dsp:sp modelId="{F3CE79A6-7AE5-48DC-A84D-E50CC6CB2E56}">
      <dsp:nvSpPr>
        <dsp:cNvPr id="0" name=""/>
        <dsp:cNvSpPr/>
      </dsp:nvSpPr>
      <dsp:spPr>
        <a:xfrm>
          <a:off x="66673" y="145572"/>
          <a:ext cx="1315165" cy="1334973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kern="1200" dirty="0" smtClean="0"/>
            <a:t> </a:t>
          </a:r>
          <a:endParaRPr lang="ru-RU" sz="6300" kern="1200" dirty="0"/>
        </a:p>
      </dsp:txBody>
      <dsp:txXfrm>
        <a:off x="130874" y="209773"/>
        <a:ext cx="1186763" cy="1206571"/>
      </dsp:txXfrm>
    </dsp:sp>
    <dsp:sp modelId="{D5281ED1-7D70-4900-B4EA-A67CB8856DFF}">
      <dsp:nvSpPr>
        <dsp:cNvPr id="0" name=""/>
        <dsp:cNvSpPr/>
      </dsp:nvSpPr>
      <dsp:spPr>
        <a:xfrm>
          <a:off x="1400173" y="1787596"/>
          <a:ext cx="2803004" cy="16507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rgbClr val="7030A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Замена сетей ГВС по ул. Полевая  в Селе Льва Толстого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00173" y="1993942"/>
        <a:ext cx="2183968" cy="1238073"/>
      </dsp:txXfrm>
    </dsp:sp>
    <dsp:sp modelId="{2F58860F-473E-4DCB-8471-43A014CC8CBE}">
      <dsp:nvSpPr>
        <dsp:cNvPr id="0" name=""/>
        <dsp:cNvSpPr/>
      </dsp:nvSpPr>
      <dsp:spPr>
        <a:xfrm>
          <a:off x="0" y="1952664"/>
          <a:ext cx="1344449" cy="1244065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kern="1200" dirty="0" smtClean="0"/>
            <a:t> </a:t>
          </a:r>
          <a:endParaRPr lang="ru-RU" sz="6300" kern="1200" dirty="0"/>
        </a:p>
      </dsp:txBody>
      <dsp:txXfrm>
        <a:off x="60730" y="2013394"/>
        <a:ext cx="1222989" cy="1122605"/>
      </dsp:txXfrm>
    </dsp:sp>
    <dsp:sp modelId="{BDC9134D-5820-462A-8C56-14655C698287}">
      <dsp:nvSpPr>
        <dsp:cNvPr id="0" name=""/>
        <dsp:cNvSpPr/>
      </dsp:nvSpPr>
      <dsp:spPr>
        <a:xfrm>
          <a:off x="1371596" y="3552395"/>
          <a:ext cx="2838267" cy="16507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rgbClr val="00B0F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Завершены работы по  строительству    новой котельной  в деревне Жилетово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71596" y="3758741"/>
        <a:ext cx="2219231" cy="1238073"/>
      </dsp:txXfrm>
    </dsp:sp>
    <dsp:sp modelId="{4C2AE30D-86BA-43F7-805B-53EE16C2E172}">
      <dsp:nvSpPr>
        <dsp:cNvPr id="0" name=""/>
        <dsp:cNvSpPr/>
      </dsp:nvSpPr>
      <dsp:spPr>
        <a:xfrm>
          <a:off x="0" y="3748572"/>
          <a:ext cx="1322559" cy="1283931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>
        <a:off x="62676" y="3811248"/>
        <a:ext cx="1197207" cy="11585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26D31-9E48-4702-AFA4-007DAAB4D428}">
      <dsp:nvSpPr>
        <dsp:cNvPr id="0" name=""/>
        <dsp:cNvSpPr/>
      </dsp:nvSpPr>
      <dsp:spPr>
        <a:xfrm>
          <a:off x="650235" y="0"/>
          <a:ext cx="7254240" cy="3581400"/>
        </a:xfrm>
        <a:prstGeom prst="rightArrow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57EADEA4-6503-4867-8838-D45E8E3E75C1}">
      <dsp:nvSpPr>
        <dsp:cNvPr id="0" name=""/>
        <dsp:cNvSpPr/>
      </dsp:nvSpPr>
      <dsp:spPr>
        <a:xfrm>
          <a:off x="3273" y="942474"/>
          <a:ext cx="3964938" cy="169645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rgbClr val="00009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Построена станция водоочистки в п. Товарково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Мощностью –                                        3,5 тыс. куб.м. в сутки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86087" y="1025288"/>
        <a:ext cx="3799310" cy="1530823"/>
      </dsp:txXfrm>
    </dsp:sp>
    <dsp:sp modelId="{A9DBEAF1-ACC8-4813-BA71-89ECF6889CEB}">
      <dsp:nvSpPr>
        <dsp:cNvPr id="0" name=""/>
        <dsp:cNvSpPr/>
      </dsp:nvSpPr>
      <dsp:spPr>
        <a:xfrm>
          <a:off x="4384930" y="914403"/>
          <a:ext cx="4146195" cy="1752593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rgbClr val="00009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4 блочно-модульных станций водоочистки  установлены  в 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д. Екимково, д. Недетово,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 д. Щуплово и  д. Дурнево.  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70485" y="999958"/>
        <a:ext cx="3975085" cy="15814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3D550-2C25-43B0-909B-6BBE46FD7F85}">
      <dsp:nvSpPr>
        <dsp:cNvPr id="0" name=""/>
        <dsp:cNvSpPr/>
      </dsp:nvSpPr>
      <dsp:spPr>
        <a:xfrm>
          <a:off x="3272" y="0"/>
          <a:ext cx="3346254" cy="2286000"/>
        </a:xfrm>
        <a:prstGeom prst="rightArrow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187377-C4BE-48BA-AC65-6CAD8871DFB6}">
      <dsp:nvSpPr>
        <dsp:cNvPr id="0" name=""/>
        <dsp:cNvSpPr/>
      </dsp:nvSpPr>
      <dsp:spPr>
        <a:xfrm>
          <a:off x="273195" y="200532"/>
          <a:ext cx="2741706" cy="188416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С 2019 по 2023 год установлено 164 </a:t>
          </a: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контейнерных площадок</a:t>
          </a:r>
          <a:endParaRPr lang="ru-RU" sz="1800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3195" y="200532"/>
        <a:ext cx="2741706" cy="18841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14CA8-F79B-4FEB-AAF4-EB3065E6073C}">
      <dsp:nvSpPr>
        <dsp:cNvPr id="0" name=""/>
        <dsp:cNvSpPr/>
      </dsp:nvSpPr>
      <dsp:spPr>
        <a:xfrm>
          <a:off x="0" y="0"/>
          <a:ext cx="3422306" cy="2209800"/>
        </a:xfrm>
        <a:prstGeom prst="rightArrow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5529C2-3EC8-43F0-AA99-76AF2919F39B}">
      <dsp:nvSpPr>
        <dsp:cNvPr id="0" name=""/>
        <dsp:cNvSpPr/>
      </dsp:nvSpPr>
      <dsp:spPr>
        <a:xfrm>
          <a:off x="327436" y="180938"/>
          <a:ext cx="2707952" cy="184725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14 контейнерных площадок       установлено              в 2023 году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7436" y="180938"/>
        <a:ext cx="2707952" cy="18472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E537E-A9E3-46AB-AC07-CBB15DAC7754}">
      <dsp:nvSpPr>
        <dsp:cNvPr id="0" name=""/>
        <dsp:cNvSpPr/>
      </dsp:nvSpPr>
      <dsp:spPr>
        <a:xfrm>
          <a:off x="0" y="0"/>
          <a:ext cx="2433639" cy="2209800"/>
        </a:xfrm>
        <a:prstGeom prst="rightArrow">
          <a:avLst/>
        </a:prstGeom>
        <a:solidFill>
          <a:schemeClr val="accent1">
            <a:lumMod val="40000"/>
            <a:lumOff val="60000"/>
          </a:schemeClr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9DD126BB-6AD4-483A-9E4D-5951B99EB522}">
      <dsp:nvSpPr>
        <dsp:cNvPr id="0" name=""/>
        <dsp:cNvSpPr/>
      </dsp:nvSpPr>
      <dsp:spPr>
        <a:xfrm>
          <a:off x="2001042" y="176524"/>
          <a:ext cx="191613" cy="516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 dirty="0"/>
        </a:p>
      </dsp:txBody>
      <dsp:txXfrm>
        <a:off x="2001042" y="176524"/>
        <a:ext cx="191613" cy="516420"/>
      </dsp:txXfrm>
    </dsp:sp>
    <dsp:sp modelId="{82EF3EC0-9E43-4191-A6B0-631B6D534F4F}">
      <dsp:nvSpPr>
        <dsp:cNvPr id="0" name=""/>
        <dsp:cNvSpPr/>
      </dsp:nvSpPr>
      <dsp:spPr>
        <a:xfrm>
          <a:off x="1771106" y="176524"/>
          <a:ext cx="191613" cy="516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 dirty="0"/>
        </a:p>
      </dsp:txBody>
      <dsp:txXfrm>
        <a:off x="1771106" y="176524"/>
        <a:ext cx="191613" cy="516420"/>
      </dsp:txXfrm>
    </dsp:sp>
    <dsp:sp modelId="{0342A697-324A-4236-802D-DD046D926790}">
      <dsp:nvSpPr>
        <dsp:cNvPr id="0" name=""/>
        <dsp:cNvSpPr/>
      </dsp:nvSpPr>
      <dsp:spPr>
        <a:xfrm>
          <a:off x="199875" y="176524"/>
          <a:ext cx="1532907" cy="1855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Развитие общественной инфраструктуры муниципальных образований</a:t>
          </a:r>
          <a:endParaRPr lang="ru-RU" sz="14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9875" y="176524"/>
        <a:ext cx="1532907" cy="18558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FFAD8-CD43-44FA-9215-1C00224BE34F}">
      <dsp:nvSpPr>
        <dsp:cNvPr id="0" name=""/>
        <dsp:cNvSpPr/>
      </dsp:nvSpPr>
      <dsp:spPr>
        <a:xfrm>
          <a:off x="1677054" y="0"/>
          <a:ext cx="3047345" cy="1160859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Газифицировано домовладений  в 2023 году 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77054" y="145107"/>
        <a:ext cx="2612023" cy="870645"/>
      </dsp:txXfrm>
    </dsp:sp>
    <dsp:sp modelId="{C6E01A84-5405-42A1-B4E3-64001D092118}">
      <dsp:nvSpPr>
        <dsp:cNvPr id="0" name=""/>
        <dsp:cNvSpPr/>
      </dsp:nvSpPr>
      <dsp:spPr>
        <a:xfrm>
          <a:off x="1407" y="297"/>
          <a:ext cx="1674239" cy="1160859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314</a:t>
          </a:r>
          <a:endParaRPr lang="ru-RU" sz="5600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075" y="56965"/>
        <a:ext cx="1560903" cy="1047523"/>
      </dsp:txXfrm>
    </dsp:sp>
    <dsp:sp modelId="{E36CE9BE-9153-476F-BC6C-9637FE4D7E59}">
      <dsp:nvSpPr>
        <dsp:cNvPr id="0" name=""/>
        <dsp:cNvSpPr/>
      </dsp:nvSpPr>
      <dsp:spPr>
        <a:xfrm>
          <a:off x="1688516" y="1277242"/>
          <a:ext cx="3034455" cy="1160859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Планируем в                   2024 году газифицировать домовладений  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88516" y="1422349"/>
        <a:ext cx="2599133" cy="870645"/>
      </dsp:txXfrm>
    </dsp:sp>
    <dsp:sp modelId="{AD31C57D-8B07-4FE8-BEE6-0C7E111C53D6}">
      <dsp:nvSpPr>
        <dsp:cNvPr id="0" name=""/>
        <dsp:cNvSpPr/>
      </dsp:nvSpPr>
      <dsp:spPr>
        <a:xfrm>
          <a:off x="0" y="1277540"/>
          <a:ext cx="1687089" cy="1160859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442</a:t>
          </a:r>
          <a:endParaRPr lang="ru-RU" sz="5600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668" y="1334208"/>
        <a:ext cx="1573753" cy="10475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43A81-F78B-41F8-8073-75033EB0812C}">
      <dsp:nvSpPr>
        <dsp:cNvPr id="0" name=""/>
        <dsp:cNvSpPr/>
      </dsp:nvSpPr>
      <dsp:spPr>
        <a:xfrm>
          <a:off x="0" y="261534"/>
          <a:ext cx="2871080" cy="1148432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40640" rIns="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kern="1200" dirty="0">
              <a:latin typeface="Times New Roman" pitchFamily="18" charset="0"/>
              <a:cs typeface="Times New Roman" pitchFamily="18" charset="0"/>
            </a:rPr>
            <a:t>2024</a:t>
          </a:r>
        </a:p>
      </dsp:txBody>
      <dsp:txXfrm>
        <a:off x="574216" y="261534"/>
        <a:ext cx="1722648" cy="1148432"/>
      </dsp:txXfrm>
    </dsp:sp>
    <dsp:sp modelId="{F57490D8-934A-430F-BCD8-557EF1216F24}">
      <dsp:nvSpPr>
        <dsp:cNvPr id="0" name=""/>
        <dsp:cNvSpPr/>
      </dsp:nvSpPr>
      <dsp:spPr>
        <a:xfrm>
          <a:off x="2502430" y="359661"/>
          <a:ext cx="3367150" cy="95208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МКОУ «Кондровская СОШ № 4»</a:t>
          </a:r>
        </a:p>
      </dsp:txBody>
      <dsp:txXfrm>
        <a:off x="2978472" y="359661"/>
        <a:ext cx="2415067" cy="952083"/>
      </dsp:txXfrm>
    </dsp:sp>
    <dsp:sp modelId="{5740D379-8F32-4861-BE97-20FC7F682D44}">
      <dsp:nvSpPr>
        <dsp:cNvPr id="0" name=""/>
        <dsp:cNvSpPr/>
      </dsp:nvSpPr>
      <dsp:spPr>
        <a:xfrm>
          <a:off x="5535254" y="359657"/>
          <a:ext cx="3227745" cy="953198"/>
        </a:xfrm>
        <a:prstGeom prst="chevron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МКОУ «Полотняно-Заводская СОШ № 2»</a:t>
          </a:r>
        </a:p>
      </dsp:txBody>
      <dsp:txXfrm>
        <a:off x="6011853" y="359657"/>
        <a:ext cx="2274547" cy="9531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0.01423</cdr:x>
      <cdr:y>0.77883</cdr:y>
    </cdr:from>
    <cdr:to>
      <cdr:x>0.61842</cdr:x>
      <cdr:y>0.89327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1600" y="2667000"/>
          <a:ext cx="5163883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Родилось в 2023 году – 327 малышей</a:t>
          </a:r>
        </a:p>
        <a:p xmlns:a="http://schemas.openxmlformats.org/drawingml/2006/main">
          <a:endParaRPr lang="ru-RU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0.037</cdr:x>
      <cdr:y>0.8665</cdr:y>
    </cdr:from>
    <cdr:to>
      <cdr:x>0.03375</cdr:x>
      <cdr:y>0.8635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6183" y="2971800"/>
          <a:ext cx="5029223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Зарегистрировали свой брак -  267 пары</a:t>
          </a:r>
          <a:endParaRPr lang="ru-RU" sz="20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0.38585</cdr:x>
      <cdr:y>0.52732</cdr:y>
    </cdr:from>
    <cdr:to>
      <cdr:x>0.82628</cdr:x>
      <cdr:y>0.71269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0600" y="2725738"/>
          <a:ext cx="1143000" cy="10842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0.3301</cdr:x>
      <cdr:y>0.40019</cdr:y>
    </cdr:from>
    <cdr:to>
      <cdr:x>0.53351</cdr:x>
      <cdr:y>0.45243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58673" y="2185535"/>
          <a:ext cx="590733" cy="28529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  <a:ln xmlns:a="http://schemas.openxmlformats.org/drawingml/2006/main">
          <a:solidFill>
            <a:schemeClr val="bg2">
              <a:lumMod val="25000"/>
            </a:schemeClr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50,0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0.64956</cdr:x>
      <cdr:y>0.32803</cdr:y>
    </cdr:from>
    <cdr:to>
      <cdr:x>0.82628</cdr:x>
      <cdr:y>0.37883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76400" y="1473194"/>
          <a:ext cx="457849" cy="3048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  <a:ln xmlns:a="http://schemas.openxmlformats.org/drawingml/2006/main">
          <a:solidFill>
            <a:schemeClr val="bg2">
              <a:lumMod val="25000"/>
            </a:schemeClr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63,0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0.03387</cdr:x>
      <cdr:y>0.06685</cdr:y>
    </cdr:from>
    <cdr:to>
      <cdr:x>0.29424</cdr:x>
      <cdr:y>0.20978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601" y="177800"/>
          <a:ext cx="838199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948,3км.</a:t>
          </a:r>
          <a:r>
            <a: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FE6DF-1D40-4F39-B0DD-897A91E9EE2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9766D-B066-41E2-AB46-DAD8823BEA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42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642938"/>
            <a:ext cx="3086100" cy="17367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474-5F8C-4C15-8008-15AD6994B3A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82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30858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39433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6C8F9-AF3E-4DAB-B424-F4995F6B6DE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57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99EBA-D466-4F44-9A4C-900634D414F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36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ED940-69F0-4E9C-A8A3-75AD943CBEC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A5161B-F060-4B1B-931F-D6DACEA16E5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266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8388C0-A750-406C-AE61-791524ECA7F5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609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33796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08911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29211-FE53-48C0-8D75-5EE95C6F57E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13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7FC0E8-11AA-49AF-9121-ED90F4CADC6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8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36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87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2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433FD-9005-468A-BD58-61CDADE12E97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96F67-D332-4F8A-B05A-62830F56417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53796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9820E-CD77-4E22-B614-FCCF2D5F378E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297D0-D9AA-4232-B38B-FC6E23FDF09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3190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03CB-1A9E-4815-B3EE-2936C0F88105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64726-6C29-4A99-B09E-E3BD3F93668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34714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A87D3-B4AB-46DE-AFA2-16DDA92B98B9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65D6D-0A5E-46F8-BBDF-EB75CAFC260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26850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72A29-FBE3-4B60-98FB-939635062FBD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A039A-F8C5-4BA6-A3B0-4EC16160665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2037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63291-9BD2-40CE-9BF0-05A619519D6F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DABAB-F9E9-4B6F-A6DF-A195346CA0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51914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5C73-1081-4C6D-A97A-137E4A5F95EB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6773D-CC58-4A5E-9797-DADB10A014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22390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84710-1A8A-4016-AA62-763413785453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EE512-811C-4872-9A56-472024335BF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4960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3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BBA3E-2D85-4475-B4CE-CA8CC2ACA887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FD4DA-F1A5-4F4A-8B0D-BB3F0850384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053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E2DF2-253A-4504-906C-478E5E15C38F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A0B95-BD6B-4E91-89D7-9D22899FBA9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71779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9508C-7B57-43DA-ABEA-FC5248ED762D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B0E3B-39CC-4A32-BE66-F870429833F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30967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06C2533-F776-458E-8EEA-D61C5F9150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623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584F-F1A9-4357-BDAB-B3B083E4F97F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C39C-6D19-4B08-A2C2-D30463787B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237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spcBef>
                <a:spcPts val="1065"/>
              </a:spcBef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spcBef>
                <a:spcPts val="799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7E04BEF2-3FC5-40F8-AC57-BA4CA07CFB54}" type="slidenum">
              <a:r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6503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29CD7372-8961-4D99-A9DC-9DA42E65183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70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spcBef>
                <a:spcPts val="1065"/>
              </a:spcBef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spcBef>
                <a:spcPts val="799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7E04BEF2-3FC5-40F8-AC57-BA4CA07CFB5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AD16E630-61EC-4C5A-B372-A0560241E15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96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1A41DB80-F9DA-4D09-A093-52D5E7AD48E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5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70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5292D0F9-551F-4048-952B-5BF0A332FA9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61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 bwMode="auto">
          <a:xfrm>
            <a:off x="609602" y="380523"/>
            <a:ext cx="10972800" cy="63565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spcBef>
                <a:spcPts val="1065"/>
              </a:spcBef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algn="ctr">
              <a:spcBef>
                <a:spcPts val="7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E0346AF1-A9FE-404B-9784-93FFA350F0B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37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5587256C-35D0-4061-84D0-DE2B0204025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AB5116CF-E851-4DFC-B815-467DC03E0B0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55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CA8B41FD-83BC-42AA-A64C-EEDA2E2CE835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96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D7D211E-B7F3-4F9E-A06A-A1B66BCD7073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17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E16FEEB-ED81-4FA3-A851-75B55B8AA41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47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 bwMode="auto">
          <a:xfrm>
            <a:off x="609599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 bwMode="auto">
          <a:xfrm>
            <a:off x="4319521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 bwMode="auto">
          <a:xfrm>
            <a:off x="8029440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 bwMode="auto">
          <a:xfrm>
            <a:off x="609599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 bwMode="auto">
          <a:xfrm>
            <a:off x="4319521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 bwMode="auto">
          <a:xfrm>
            <a:off x="8029440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826EDF9-FA6F-4541-9149-3F2414E1CC0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62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82B3A5C9-A9AE-4779-A79F-6EF961CD39D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5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spcBef>
                <a:spcPts val="1065"/>
              </a:spcBef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spcBef>
                <a:spcPts val="799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B7639878-BA9E-45B1-A56A-3A64F5DE86F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0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02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7AF68006-1ECE-418B-84F1-5FC860A113AB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16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94333A67-3FD9-455C-8DC0-531FE6AB52DD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58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0B8E602A-060C-4209-B14A-CE07F531EFC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12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 bwMode="auto">
          <a:xfrm>
            <a:off x="609602" y="380523"/>
            <a:ext cx="10972800" cy="63565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spcBef>
                <a:spcPts val="1065"/>
              </a:spcBef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algn="ctr">
              <a:spcBef>
                <a:spcPts val="7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5BC0ECB9-3C3A-48AF-9F2A-AF50371AA89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5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0AAD86B3-AFEA-4503-A62D-F3E420A74C4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00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41E28BA2-1449-46D0-BE3D-1B1469922A8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DBE39057-3A40-4105-95F9-2BED40B800F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94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854E8AFA-D890-4E85-8A41-2D58CF501CB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87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42C828E3-BC40-4F0C-888E-C827DD31F4AA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35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 bwMode="auto">
          <a:xfrm>
            <a:off x="609599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 bwMode="auto">
          <a:xfrm>
            <a:off x="4319521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 bwMode="auto">
          <a:xfrm>
            <a:off x="8029440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 bwMode="auto">
          <a:xfrm>
            <a:off x="609599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 bwMode="auto">
          <a:xfrm>
            <a:off x="4319521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 bwMode="auto">
          <a:xfrm>
            <a:off x="8029440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8C95E00D-4F3B-46DE-B3CE-9AA584028F5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8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2908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82B3A5C9-A9AE-4779-A79F-6EF961CD39D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985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spcBef>
                <a:spcPts val="1065"/>
              </a:spcBef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spcBef>
                <a:spcPts val="799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B7639878-BA9E-45B1-A56A-3A64F5DE86F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589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7AF68006-1ECE-418B-84F1-5FC860A113AB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4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94333A67-3FD9-455C-8DC0-531FE6AB52DD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65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0B8E602A-060C-4209-B14A-CE07F531EFC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969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 bwMode="auto">
          <a:xfrm>
            <a:off x="609602" y="380523"/>
            <a:ext cx="10972800" cy="63565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spcBef>
                <a:spcPts val="1065"/>
              </a:spcBef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algn="ctr">
              <a:spcBef>
                <a:spcPts val="7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5BC0ECB9-3C3A-48AF-9F2A-AF50371AA89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621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0AAD86B3-AFEA-4503-A62D-F3E420A74C4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5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41E28BA2-1449-46D0-BE3D-1B1469922A8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593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DBE39057-3A40-4105-95F9-2BED40B800F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47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854E8AFA-D890-4E85-8A41-2D58CF501CB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4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448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42C828E3-BC40-4F0C-888E-C827DD31F4AA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77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 bwMode="auto">
          <a:xfrm>
            <a:off x="609599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 bwMode="auto">
          <a:xfrm>
            <a:off x="4319521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 bwMode="auto">
          <a:xfrm>
            <a:off x="8029440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 bwMode="auto">
          <a:xfrm>
            <a:off x="609599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 bwMode="auto">
          <a:xfrm>
            <a:off x="4319521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 bwMode="auto">
          <a:xfrm>
            <a:off x="8029440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 bwMode="auto"/>
        <p:txBody>
          <a:bodyPr/>
          <a:lstStyle/>
          <a:p>
            <a:pPr>
              <a:defRPr/>
            </a:pPr>
            <a:fld id="{8C95E00D-4F3B-46DE-B3CE-9AA584028F5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895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29CD7372-8961-4D99-A9DC-9DA42E65183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58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spcBef>
                <a:spcPts val="1065"/>
              </a:spcBef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spcBef>
                <a:spcPts val="799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7E04BEF2-3FC5-40F8-AC57-BA4CA07CFB5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269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AD16E630-61EC-4C5A-B372-A0560241E15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92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1A41DB80-F9DA-4D09-A093-52D5E7AD48E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50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5292D0F9-551F-4048-952B-5BF0A332FA9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71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 bwMode="auto">
          <a:xfrm>
            <a:off x="609602" y="380523"/>
            <a:ext cx="10972800" cy="63565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spcBef>
                <a:spcPts val="1065"/>
              </a:spcBef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algn="ctr">
              <a:spcBef>
                <a:spcPts val="7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E0346AF1-A9FE-404B-9784-93FFA350F0B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69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5587256C-35D0-4061-84D0-DE2B0204025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02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AB5116CF-E851-4DFC-B815-467DC03E0B0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8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450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CA8B41FD-83BC-42AA-A64C-EEDA2E2CE835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678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D7D211E-B7F3-4F9E-A06A-A1B66BCD7073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72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E16FEEB-ED81-4FA3-A851-75B55B8AA41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64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 bwMode="auto">
          <a:xfrm>
            <a:off x="609599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 bwMode="auto">
          <a:xfrm>
            <a:off x="4319521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 bwMode="auto">
          <a:xfrm>
            <a:off x="8029440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 bwMode="auto">
          <a:xfrm>
            <a:off x="609599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 bwMode="auto">
          <a:xfrm>
            <a:off x="4319521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 bwMode="auto">
          <a:xfrm>
            <a:off x="8029440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826EDF9-FA6F-4541-9149-3F2414E1CC0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69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29CD7372-8961-4D99-A9DC-9DA42E65183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380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spcBef>
                <a:spcPts val="1065"/>
              </a:spcBef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spcBef>
                <a:spcPts val="799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7E04BEF2-3FC5-40F8-AC57-BA4CA07CFB5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62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AD16E630-61EC-4C5A-B372-A0560241E15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877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1A41DB80-F9DA-4D09-A093-52D5E7AD48E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78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5292D0F9-551F-4048-952B-5BF0A332FA9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891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 bwMode="auto">
          <a:xfrm>
            <a:off x="609602" y="380523"/>
            <a:ext cx="10972800" cy="63565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spcBef>
                <a:spcPts val="1065"/>
              </a:spcBef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algn="ctr">
              <a:spcBef>
                <a:spcPts val="7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E0346AF1-A9FE-404B-9784-93FFA350F0B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686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5587256C-35D0-4061-84D0-DE2B0204025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545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AB5116CF-E851-4DFC-B815-467DC03E0B0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237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CA8B41FD-83BC-42AA-A64C-EEDA2E2CE835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761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D7D211E-B7F3-4F9E-A06A-A1B66BCD7073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585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E16FEEB-ED81-4FA3-A851-75B55B8AA41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453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 bwMode="auto">
          <a:xfrm>
            <a:off x="609599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 bwMode="auto">
          <a:xfrm>
            <a:off x="4319521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 bwMode="auto">
          <a:xfrm>
            <a:off x="8029440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 bwMode="auto">
          <a:xfrm>
            <a:off x="609599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 bwMode="auto">
          <a:xfrm>
            <a:off x="4319521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 bwMode="auto">
          <a:xfrm>
            <a:off x="8029440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826EDF9-FA6F-4541-9149-3F2414E1CC0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86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29CD7372-8961-4D99-A9DC-9DA42E65183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620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spcBef>
                <a:spcPts val="1065"/>
              </a:spcBef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spcBef>
                <a:spcPts val="799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7E04BEF2-3FC5-40F8-AC57-BA4CA07CFB5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682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AD16E630-61EC-4C5A-B372-A0560241E15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74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1A41DB80-F9DA-4D09-A093-52D5E7AD48E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1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38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5292D0F9-551F-4048-952B-5BF0A332FA9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814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 bwMode="auto">
          <a:xfrm>
            <a:off x="609602" y="380523"/>
            <a:ext cx="10972800" cy="63565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spcBef>
                <a:spcPts val="1065"/>
              </a:spcBef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algn="ctr">
              <a:spcBef>
                <a:spcPts val="7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E0346AF1-A9FE-404B-9784-93FFA350F0B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9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 bwMode="auto">
          <a:xfrm>
            <a:off x="6232321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5587256C-35D0-4061-84D0-DE2B0204025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441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 bwMode="auto">
          <a:xfrm>
            <a:off x="609602" y="1980828"/>
            <a:ext cx="5354399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AB5116CF-E851-4DFC-B815-467DC03E0B0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26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CA8B41FD-83BC-42AA-A64C-EEDA2E2CE835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895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1097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D7D211E-B7F3-4F9E-A06A-A1B66BCD7073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065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 bwMode="auto">
          <a:xfrm>
            <a:off x="609602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 bwMode="auto">
          <a:xfrm>
            <a:off x="6232321" y="1980829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 bwMode="auto">
          <a:xfrm>
            <a:off x="609602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 bwMode="auto">
          <a:xfrm>
            <a:off x="6232321" y="4129125"/>
            <a:ext cx="5354399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E16FEEB-ED81-4FA3-A851-75B55B8AA41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12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ctr">
              <a:buNone/>
              <a:tabLst>
                <a:tab pos="0" algn="l"/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E5FFFF"/>
              </a:solidFill>
              <a:latin typeface="Tahom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 bwMode="auto">
          <a:xfrm>
            <a:off x="609599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 bwMode="auto">
          <a:xfrm>
            <a:off x="4319521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 bwMode="auto">
          <a:xfrm>
            <a:off x="8029440" y="1980829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 bwMode="auto">
          <a:xfrm>
            <a:off x="609599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 bwMode="auto">
          <a:xfrm>
            <a:off x="4319521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 bwMode="auto">
          <a:xfrm>
            <a:off x="8029440" y="4129125"/>
            <a:ext cx="3532800" cy="1961634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spcBef>
                <a:spcPts val="1065"/>
              </a:spcBef>
              <a:buNone/>
              <a:tabLst>
                <a:tab pos="1218804" algn="l"/>
                <a:tab pos="2437608" algn="l"/>
                <a:tab pos="3656411" algn="l"/>
                <a:tab pos="4875215" algn="l"/>
                <a:tab pos="6094019" algn="l"/>
                <a:tab pos="7312823" algn="l"/>
                <a:tab pos="8531626" algn="l"/>
                <a:tab pos="9750430" algn="l"/>
                <a:tab pos="10969234" algn="l"/>
                <a:tab pos="12188038" algn="l"/>
                <a:tab pos="13406841" algn="l"/>
              </a:tabLst>
              <a:defRPr/>
            </a:lvl1pPr>
          </a:lstStyle>
          <a:p>
            <a:pPr indent="0">
              <a:spcBef>
                <a:spcPts val="799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b="0" strike="noStrike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prstClr val="black"/>
                </a:solidFill>
              </a:rP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6826EDF9-FA6F-4541-9149-3F2414E1CC0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2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2ACB3-9D57-4099-BD43-056F077E3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F363-F14B-4B1F-BCB0-03DC90A98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59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2E4E2-E060-42AC-AE67-B6E8EE0CCA4E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016FB6B-3684-4E55-8CF7-AD76EE7BDAF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0448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0" strike="noStrike" spc="-1">
                <a:solidFill>
                  <a:srgbClr val="E5FFFF"/>
                </a:solidFill>
                <a:latin typeface="Tahoma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 fontScale="74000"/>
          </a:bodyPr>
          <a:lstStyle/>
          <a:p>
            <a:pPr marL="253800" indent="-253800">
              <a:spcBef>
                <a:spcPts val="799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Click to edit the outline text format</a:t>
            </a:r>
          </a:p>
          <a:p>
            <a:pPr marL="549688" lvl="1" indent="-211307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Second Outline Level</a:t>
            </a:r>
          </a:p>
          <a:p>
            <a:pPr marL="845590" lvl="2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Third Outline Level</a:t>
            </a:r>
          </a:p>
          <a:p>
            <a:pPr marL="1183971" lvl="3" indent="-168830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Fourth Outline Level</a:t>
            </a:r>
          </a:p>
          <a:p>
            <a:pPr marL="1522350" lvl="4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Fifth Outline Level</a:t>
            </a:r>
          </a:p>
          <a:p>
            <a:pPr marL="1522350" lvl="5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Sixth Outline Level</a:t>
            </a:r>
          </a:p>
          <a:p>
            <a:pPr marL="1522350" lvl="6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 bwMode="auto">
          <a:xfrm>
            <a:off x="609120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 bwMode="auto">
          <a:xfrm>
            <a:off x="4165442" y="6244312"/>
            <a:ext cx="3861120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 bwMode="auto">
          <a:xfrm>
            <a:off x="8736961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 lang="ru-RU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B58F11B2-8AF8-4B60-8F89-E9D259BEDEA0}" type="slidenum">
              <a:rPr smtClean="0"/>
              <a:pPr>
                <a:defRPr/>
              </a:pPr>
              <a:t>‹#›</a:t>
            </a:fld>
            <a:endParaRPr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805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indent="0" algn="ctr" defTabSz="914347" rtl="0" eaLnBrk="1" latinLnBrk="0" hangingPunct="1">
        <a:lnSpc>
          <a:spcPct val="90000"/>
        </a:lnSpc>
        <a:spcBef>
          <a:spcPct val="0"/>
        </a:spcBef>
        <a:buNone/>
        <a:tabLst>
          <a:tab pos="0" algn="l"/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290" indent="-338290" algn="l" defTabSz="914347" rtl="0" eaLnBrk="1" latinLnBrk="0" hangingPunct="1">
        <a:lnSpc>
          <a:spcPct val="90000"/>
        </a:lnSpc>
        <a:spcBef>
          <a:spcPts val="1065"/>
        </a:spcBef>
        <a:buClr>
          <a:srgbClr val="00CCFF"/>
        </a:buClr>
        <a:buSzPct val="65000"/>
        <a:buFont typeface="Wingdings"/>
        <a:buChar char=""/>
        <a:tabLst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0" strike="noStrike" spc="-1">
                <a:solidFill>
                  <a:srgbClr val="E5FFFF"/>
                </a:solidFill>
                <a:latin typeface="Tahoma"/>
              </a:rPr>
              <a:t>Click to edit the title text format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 fontScale="74000"/>
          </a:bodyPr>
          <a:lstStyle/>
          <a:p>
            <a:pPr marL="253800" indent="-253800">
              <a:spcBef>
                <a:spcPts val="799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Click to edit the outline text format</a:t>
            </a:r>
          </a:p>
          <a:p>
            <a:pPr marL="549688" lvl="1" indent="-211307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Second Outline Level</a:t>
            </a:r>
          </a:p>
          <a:p>
            <a:pPr marL="845590" lvl="2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Third Outline Level</a:t>
            </a:r>
          </a:p>
          <a:p>
            <a:pPr marL="1183971" lvl="3" indent="-168830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Fourth Outline Level</a:t>
            </a:r>
          </a:p>
          <a:p>
            <a:pPr marL="1522350" lvl="4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Fifth Outline Level</a:t>
            </a:r>
          </a:p>
          <a:p>
            <a:pPr marL="1522350" lvl="5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Sixth Outline Level</a:t>
            </a:r>
          </a:p>
          <a:p>
            <a:pPr marL="1522350" lvl="6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Seventh Outline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 bwMode="auto">
          <a:xfrm>
            <a:off x="609120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 bwMode="auto">
          <a:xfrm>
            <a:off x="4165442" y="6244312"/>
            <a:ext cx="3861120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 bwMode="auto">
          <a:xfrm>
            <a:off x="8736961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 lang="ru-RU" sz="14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pPr>
              <a:defRPr/>
            </a:pPr>
            <a:fld id="{536D3C8C-09C0-47F1-AA74-F3A546C6295A}" type="slidenum">
              <a:rPr smtClean="0"/>
              <a:pPr>
                <a:defRPr/>
              </a:pPr>
              <a:t>‹#›</a:t>
            </a:fld>
            <a:endParaRPr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5015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indent="0" algn="ctr" defTabSz="914347" rtl="0" eaLnBrk="1" latinLnBrk="0" hangingPunct="1">
        <a:lnSpc>
          <a:spcPct val="90000"/>
        </a:lnSpc>
        <a:spcBef>
          <a:spcPct val="0"/>
        </a:spcBef>
        <a:buNone/>
        <a:tabLst>
          <a:tab pos="0" algn="l"/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290" indent="-338290" algn="l" defTabSz="914347" rtl="0" eaLnBrk="1" latinLnBrk="0" hangingPunct="1">
        <a:lnSpc>
          <a:spcPct val="90000"/>
        </a:lnSpc>
        <a:spcBef>
          <a:spcPts val="1065"/>
        </a:spcBef>
        <a:buClr>
          <a:srgbClr val="00CCFF"/>
        </a:buClr>
        <a:buSzPct val="65000"/>
        <a:buFont typeface="Wingdings"/>
        <a:buChar char=""/>
        <a:tabLst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0" strike="noStrike" spc="-1">
                <a:solidFill>
                  <a:srgbClr val="E5FFFF"/>
                </a:solidFill>
                <a:latin typeface="Tahoma"/>
              </a:rPr>
              <a:t>Click to edit the title text format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 fontScale="74000"/>
          </a:bodyPr>
          <a:lstStyle/>
          <a:p>
            <a:pPr marL="253800" indent="-253800">
              <a:spcBef>
                <a:spcPts val="799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Click to edit the outline text format</a:t>
            </a:r>
          </a:p>
          <a:p>
            <a:pPr marL="549688" lvl="1" indent="-211307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Second Outline Level</a:t>
            </a:r>
          </a:p>
          <a:p>
            <a:pPr marL="845590" lvl="2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Third Outline Level</a:t>
            </a:r>
          </a:p>
          <a:p>
            <a:pPr marL="1183971" lvl="3" indent="-168830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Fourth Outline Level</a:t>
            </a:r>
          </a:p>
          <a:p>
            <a:pPr marL="1522350" lvl="4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Fifth Outline Level</a:t>
            </a:r>
          </a:p>
          <a:p>
            <a:pPr marL="1522350" lvl="5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Sixth Outline Level</a:t>
            </a:r>
          </a:p>
          <a:p>
            <a:pPr marL="1522350" lvl="6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Seventh Outline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 bwMode="auto">
          <a:xfrm>
            <a:off x="609120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 bwMode="auto">
          <a:xfrm>
            <a:off x="4165442" y="6244312"/>
            <a:ext cx="3861120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 bwMode="auto">
          <a:xfrm>
            <a:off x="8736961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 lang="ru-RU" sz="14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pPr>
              <a:defRPr/>
            </a:pPr>
            <a:fld id="{536D3C8C-09C0-47F1-AA74-F3A546C6295A}" type="slidenum">
              <a:rPr smtClean="0"/>
              <a:pPr>
                <a:defRPr/>
              </a:pPr>
              <a:t>‹#›</a:t>
            </a:fld>
            <a:endParaRPr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0620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indent="0" algn="ctr" defTabSz="914347" rtl="0" eaLnBrk="1" latinLnBrk="0" hangingPunct="1">
        <a:lnSpc>
          <a:spcPct val="90000"/>
        </a:lnSpc>
        <a:spcBef>
          <a:spcPct val="0"/>
        </a:spcBef>
        <a:buNone/>
        <a:tabLst>
          <a:tab pos="0" algn="l"/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290" indent="-338290" algn="l" defTabSz="914347" rtl="0" eaLnBrk="1" latinLnBrk="0" hangingPunct="1">
        <a:lnSpc>
          <a:spcPct val="90000"/>
        </a:lnSpc>
        <a:spcBef>
          <a:spcPts val="1065"/>
        </a:spcBef>
        <a:buClr>
          <a:srgbClr val="00CCFF"/>
        </a:buClr>
        <a:buSzPct val="65000"/>
        <a:buFont typeface="Wingdings"/>
        <a:buChar char=""/>
        <a:tabLst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0" strike="noStrike" spc="-1">
                <a:solidFill>
                  <a:srgbClr val="E5FFFF"/>
                </a:solidFill>
                <a:latin typeface="Tahoma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 fontScale="74000"/>
          </a:bodyPr>
          <a:lstStyle/>
          <a:p>
            <a:pPr marL="253800" indent="-253800">
              <a:spcBef>
                <a:spcPts val="799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Click to edit the outline text format</a:t>
            </a:r>
          </a:p>
          <a:p>
            <a:pPr marL="549688" lvl="1" indent="-211307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Second Outline Level</a:t>
            </a:r>
          </a:p>
          <a:p>
            <a:pPr marL="845590" lvl="2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Third Outline Level</a:t>
            </a:r>
          </a:p>
          <a:p>
            <a:pPr marL="1183971" lvl="3" indent="-168830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Fourth Outline Level</a:t>
            </a:r>
          </a:p>
          <a:p>
            <a:pPr marL="1522350" lvl="4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Fifth Outline Level</a:t>
            </a:r>
          </a:p>
          <a:p>
            <a:pPr marL="1522350" lvl="5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Sixth Outline Level</a:t>
            </a:r>
          </a:p>
          <a:p>
            <a:pPr marL="1522350" lvl="6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 bwMode="auto">
          <a:xfrm>
            <a:off x="609120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 bwMode="auto">
          <a:xfrm>
            <a:off x="4165442" y="6244312"/>
            <a:ext cx="3861120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 bwMode="auto">
          <a:xfrm>
            <a:off x="8736961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 lang="ru-RU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B58F11B2-8AF8-4B60-8F89-E9D259BEDEA0}" type="slidenum">
              <a:rPr smtClean="0"/>
              <a:pPr>
                <a:defRPr/>
              </a:pPr>
              <a:t>‹#›</a:t>
            </a:fld>
            <a:endParaRPr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2516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indent="0" algn="ctr" defTabSz="914347" rtl="0" eaLnBrk="1" latinLnBrk="0" hangingPunct="1">
        <a:lnSpc>
          <a:spcPct val="90000"/>
        </a:lnSpc>
        <a:spcBef>
          <a:spcPct val="0"/>
        </a:spcBef>
        <a:buNone/>
        <a:tabLst>
          <a:tab pos="0" algn="l"/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290" indent="-338290" algn="l" defTabSz="914347" rtl="0" eaLnBrk="1" latinLnBrk="0" hangingPunct="1">
        <a:lnSpc>
          <a:spcPct val="90000"/>
        </a:lnSpc>
        <a:spcBef>
          <a:spcPts val="1065"/>
        </a:spcBef>
        <a:buClr>
          <a:srgbClr val="00CCFF"/>
        </a:buClr>
        <a:buSzPct val="65000"/>
        <a:buFont typeface="Wingdings"/>
        <a:buChar char=""/>
        <a:tabLst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0" strike="noStrike" spc="-1">
                <a:solidFill>
                  <a:srgbClr val="E5FFFF"/>
                </a:solidFill>
                <a:latin typeface="Tahoma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 fontScale="74000"/>
          </a:bodyPr>
          <a:lstStyle/>
          <a:p>
            <a:pPr marL="253800" indent="-253800">
              <a:spcBef>
                <a:spcPts val="799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Click to edit the outline text format</a:t>
            </a:r>
          </a:p>
          <a:p>
            <a:pPr marL="549688" lvl="1" indent="-211307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Second Outline Level</a:t>
            </a:r>
          </a:p>
          <a:p>
            <a:pPr marL="845590" lvl="2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Third Outline Level</a:t>
            </a:r>
          </a:p>
          <a:p>
            <a:pPr marL="1183971" lvl="3" indent="-168830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Fourth Outline Level</a:t>
            </a:r>
          </a:p>
          <a:p>
            <a:pPr marL="1522350" lvl="4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Fifth Outline Level</a:t>
            </a:r>
          </a:p>
          <a:p>
            <a:pPr marL="1522350" lvl="5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Sixth Outline Level</a:t>
            </a:r>
          </a:p>
          <a:p>
            <a:pPr marL="1522350" lvl="6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 bwMode="auto">
          <a:xfrm>
            <a:off x="609120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 bwMode="auto">
          <a:xfrm>
            <a:off x="4165442" y="6244312"/>
            <a:ext cx="3861120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 bwMode="auto">
          <a:xfrm>
            <a:off x="8736961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 lang="ru-RU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B58F11B2-8AF8-4B60-8F89-E9D259BEDEA0}" type="slidenum">
              <a:rPr smtClean="0"/>
              <a:pPr>
                <a:defRPr/>
              </a:pPr>
              <a:t>‹#›</a:t>
            </a:fld>
            <a:endParaRPr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9502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indent="0" algn="ctr" defTabSz="914347" rtl="0" eaLnBrk="1" latinLnBrk="0" hangingPunct="1">
        <a:lnSpc>
          <a:spcPct val="90000"/>
        </a:lnSpc>
        <a:spcBef>
          <a:spcPct val="0"/>
        </a:spcBef>
        <a:buNone/>
        <a:tabLst>
          <a:tab pos="0" algn="l"/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290" indent="-338290" algn="l" defTabSz="914347" rtl="0" eaLnBrk="1" latinLnBrk="0" hangingPunct="1">
        <a:lnSpc>
          <a:spcPct val="90000"/>
        </a:lnSpc>
        <a:spcBef>
          <a:spcPts val="1065"/>
        </a:spcBef>
        <a:buClr>
          <a:srgbClr val="00CCFF"/>
        </a:buClr>
        <a:buSzPct val="65000"/>
        <a:buFont typeface="Wingdings"/>
        <a:buChar char=""/>
        <a:tabLst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602" y="380522"/>
            <a:ext cx="10972800" cy="1370937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0" strike="noStrike" spc="-1">
                <a:solidFill>
                  <a:srgbClr val="E5FFFF"/>
                </a:solidFill>
                <a:latin typeface="Tahoma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 bwMode="auto">
          <a:xfrm>
            <a:off x="609602" y="1980828"/>
            <a:ext cx="10972800" cy="411329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 fontScale="74000"/>
          </a:bodyPr>
          <a:lstStyle/>
          <a:p>
            <a:pPr marL="253800" indent="-253800">
              <a:spcBef>
                <a:spcPts val="799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Click to edit the outline text format</a:t>
            </a:r>
          </a:p>
          <a:p>
            <a:pPr marL="549688" lvl="1" indent="-211307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Second Outline Level</a:t>
            </a:r>
          </a:p>
          <a:p>
            <a:pPr marL="845590" lvl="2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Third Outline Level</a:t>
            </a:r>
          </a:p>
          <a:p>
            <a:pPr marL="1183971" lvl="3" indent="-168830">
              <a:spcBef>
                <a:spcPts val="798"/>
              </a:spcBef>
              <a:buClr>
                <a:srgbClr val="FFCC00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Fourth Outline Level</a:t>
            </a:r>
          </a:p>
          <a:p>
            <a:pPr marL="1522350" lvl="4" indent="-168830">
              <a:spcBef>
                <a:spcPts val="798"/>
              </a:spcBef>
              <a:buClr>
                <a:srgbClr val="00CC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Fifth Outline Level</a:t>
            </a:r>
          </a:p>
          <a:p>
            <a:pPr marL="1522350" lvl="5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Sixth Outline Level</a:t>
            </a:r>
          </a:p>
          <a:p>
            <a:pPr marL="1522350" lvl="6" indent="-168830">
              <a:spcBef>
                <a:spcPts val="798"/>
              </a:spcBef>
              <a:buClr>
                <a:srgbClr val="FFFFFF"/>
              </a:buClr>
              <a:buSzPct val="65000"/>
              <a:buFont typeface="Wingdings"/>
              <a:buChar char=""/>
              <a:tabLst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Tahoma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 bwMode="auto">
          <a:xfrm>
            <a:off x="609120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 bwMode="auto">
          <a:xfrm>
            <a:off x="4165442" y="6244312"/>
            <a:ext cx="3861120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 bwMode="auto">
          <a:xfrm>
            <a:off x="8736961" y="6244312"/>
            <a:ext cx="2844961" cy="476013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 lang="ru-RU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B58F11B2-8AF8-4B60-8F89-E9D259BEDEA0}" type="slidenum">
              <a:rPr smtClean="0"/>
              <a:pPr>
                <a:defRPr/>
              </a:pPr>
              <a:t>‹#›</a:t>
            </a:fld>
            <a:endParaRPr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6143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indent="0" algn="ctr" defTabSz="914347" rtl="0" eaLnBrk="1" latinLnBrk="0" hangingPunct="1">
        <a:lnSpc>
          <a:spcPct val="90000"/>
        </a:lnSpc>
        <a:spcBef>
          <a:spcPct val="0"/>
        </a:spcBef>
        <a:buNone/>
        <a:tabLst>
          <a:tab pos="0" algn="l"/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290" indent="-338290" algn="l" defTabSz="914347" rtl="0" eaLnBrk="1" latinLnBrk="0" hangingPunct="1">
        <a:lnSpc>
          <a:spcPct val="90000"/>
        </a:lnSpc>
        <a:spcBef>
          <a:spcPts val="1065"/>
        </a:spcBef>
        <a:buClr>
          <a:srgbClr val="00CCFF"/>
        </a:buClr>
        <a:buSzPct val="65000"/>
        <a:buFont typeface="Wingdings"/>
        <a:buChar char=""/>
        <a:tabLst>
          <a:tab pos="1218804" algn="l"/>
          <a:tab pos="2437608" algn="l"/>
          <a:tab pos="3656411" algn="l"/>
          <a:tab pos="4875215" algn="l"/>
          <a:tab pos="6094019" algn="l"/>
          <a:tab pos="7312823" algn="l"/>
          <a:tab pos="8531626" algn="l"/>
          <a:tab pos="9750430" algn="l"/>
          <a:tab pos="10969234" algn="l"/>
          <a:tab pos="12188038" algn="l"/>
          <a:tab pos="13406841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emf"/><Relationship Id="rId4" Type="http://schemas.openxmlformats.org/officeDocument/2006/relationships/oleObject" Target="../embeddings/_____Microsoft_Excel_97-2003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_____Microsoft_Excel_97-20032.xls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47.emf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5.png"/><Relationship Id="rId7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8.png"/><Relationship Id="rId4" Type="http://schemas.openxmlformats.org/officeDocument/2006/relationships/diagramData" Target="../diagrams/data1.xml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8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83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2.xml"/><Relationship Id="rId9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8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93.jpeg"/><Relationship Id="rId5" Type="http://schemas.openxmlformats.org/officeDocument/2006/relationships/diagramData" Target="../diagrams/data3.xml"/><Relationship Id="rId10" Type="http://schemas.openxmlformats.org/officeDocument/2006/relationships/image" Target="../media/image92.jpeg"/><Relationship Id="rId4" Type="http://schemas.openxmlformats.org/officeDocument/2006/relationships/image" Target="../media/image35.png"/><Relationship Id="rId9" Type="http://schemas.microsoft.com/office/2007/relationships/diagramDrawing" Target="../diagrams/drawing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image" Target="../media/image98.jpeg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image" Target="../media/image9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image" Target="../media/image95.jpeg"/><Relationship Id="rId10" Type="http://schemas.openxmlformats.org/officeDocument/2006/relationships/diagramData" Target="../diagrams/data5.xml"/><Relationship Id="rId4" Type="http://schemas.openxmlformats.org/officeDocument/2006/relationships/image" Target="../media/image35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28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6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04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03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35.png"/><Relationship Id="rId1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8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jpeg"/><Relationship Id="rId5" Type="http://schemas.openxmlformats.org/officeDocument/2006/relationships/chart" Target="../charts/chart9.xml"/><Relationship Id="rId10" Type="http://schemas.openxmlformats.org/officeDocument/2006/relationships/image" Target="../media/image112.jpeg"/><Relationship Id="rId4" Type="http://schemas.openxmlformats.org/officeDocument/2006/relationships/image" Target="../media/image35.png"/><Relationship Id="rId9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115.jpeg"/><Relationship Id="rId5" Type="http://schemas.openxmlformats.org/officeDocument/2006/relationships/diagramLayout" Target="../diagrams/layout7.xml"/><Relationship Id="rId10" Type="http://schemas.openxmlformats.org/officeDocument/2006/relationships/image" Target="../media/image114.jpeg"/><Relationship Id="rId4" Type="http://schemas.openxmlformats.org/officeDocument/2006/relationships/diagramData" Target="../diagrams/data7.xml"/><Relationship Id="rId9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1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22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png"/><Relationship Id="rId7" Type="http://schemas.openxmlformats.org/officeDocument/2006/relationships/image" Target="../media/image13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14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143.jpe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42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141.jpeg"/><Relationship Id="rId14" Type="http://schemas.openxmlformats.org/officeDocument/2006/relationships/image" Target="../media/image1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51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23.png"/><Relationship Id="rId7" Type="http://schemas.openxmlformats.org/officeDocument/2006/relationships/image" Target="../media/image157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9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3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77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81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23.png"/><Relationship Id="rId7" Type="http://schemas.openxmlformats.org/officeDocument/2006/relationships/image" Target="../media/image185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4.png"/><Relationship Id="rId5" Type="http://schemas.openxmlformats.org/officeDocument/2006/relationships/image" Target="../media/image183.jpeg"/><Relationship Id="rId4" Type="http://schemas.openxmlformats.org/officeDocument/2006/relationships/image" Target="../media/image182.png"/><Relationship Id="rId9" Type="http://schemas.openxmlformats.org/officeDocument/2006/relationships/image" Target="../media/image18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91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28.png"/><Relationship Id="rId7" Type="http://schemas.openxmlformats.org/officeDocument/2006/relationships/image" Target="../media/image194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35.png"/><Relationship Id="rId9" Type="http://schemas.openxmlformats.org/officeDocument/2006/relationships/image" Target="../media/image19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5.png"/><Relationship Id="rId7" Type="http://schemas.openxmlformats.org/officeDocument/2006/relationships/image" Target="../media/image199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2.xml"/><Relationship Id="rId5" Type="http://schemas.openxmlformats.org/officeDocument/2006/relationships/image" Target="../media/image198.jpeg"/><Relationship Id="rId10" Type="http://schemas.openxmlformats.org/officeDocument/2006/relationships/image" Target="../media/image202.png"/><Relationship Id="rId4" Type="http://schemas.openxmlformats.org/officeDocument/2006/relationships/image" Target="../media/image28.png"/><Relationship Id="rId9" Type="http://schemas.openxmlformats.org/officeDocument/2006/relationships/image" Target="../media/image2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3" name="Picture 2" descr="C:\Users\ermolenko\Desktop\Презентация_Финал_zoloto-01.jpg"/>
          <p:cNvPicPr/>
          <p:nvPr/>
        </p:nvPicPr>
        <p:blipFill>
          <a:blip r:embed="rId2"/>
          <a:stretch/>
        </p:blipFill>
        <p:spPr bwMode="auto">
          <a:xfrm flipH="1">
            <a:off x="7744761" y="3657751"/>
            <a:ext cx="79298" cy="2342186"/>
          </a:xfrm>
          <a:prstGeom prst="rect">
            <a:avLst/>
          </a:prstGeom>
          <a:ln w="0">
            <a:noFill/>
          </a:ln>
        </p:spPr>
      </p:pic>
      <p:sp>
        <p:nvSpPr>
          <p:cNvPr id="255" name="Rectangle 3"/>
          <p:cNvSpPr/>
          <p:nvPr/>
        </p:nvSpPr>
        <p:spPr bwMode="auto">
          <a:xfrm>
            <a:off x="3863924" y="1124923"/>
            <a:ext cx="6189979" cy="20876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4" tIns="46796" rIns="89994" bIns="46796" anchor="ctr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ru-RU" sz="3600" b="1" spc="-1" dirty="0">
                <a:solidFill>
                  <a:srgbClr val="003366"/>
                </a:solidFill>
                <a:latin typeface="Garamond"/>
              </a:rPr>
              <a:t>БЮДЖЕТ ДЛЯ ГРАЖДАН</a:t>
            </a:r>
            <a:endParaRPr lang="en-US" sz="3600" spc="-1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56" name="Rectangle 4"/>
          <p:cNvSpPr/>
          <p:nvPr/>
        </p:nvSpPr>
        <p:spPr bwMode="auto">
          <a:xfrm>
            <a:off x="3733862" y="4507493"/>
            <a:ext cx="3803466" cy="6857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4" tIns="46796" rIns="89994" bIns="46796" anchor="ctr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57" name="Прямоугольник 1"/>
          <p:cNvSpPr/>
          <p:nvPr/>
        </p:nvSpPr>
        <p:spPr bwMode="auto">
          <a:xfrm>
            <a:off x="2927892" y="3918251"/>
            <a:ext cx="6920435" cy="10793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6796" rIns="89994" bIns="46796" anchor="t">
            <a:sp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ru-RU" sz="3200" b="1" spc="-1" dirty="0">
                <a:solidFill>
                  <a:srgbClr val="0070C0"/>
                </a:solidFill>
                <a:latin typeface="Garamond"/>
              </a:rPr>
              <a:t>Дзержинский район на 2024 год и плановый период 2025 и 2026 годов</a:t>
            </a:r>
            <a:endParaRPr lang="en-US" sz="3200" spc="-1" dirty="0">
              <a:solidFill>
                <a:srgbClr val="0070C0"/>
              </a:solidFill>
              <a:latin typeface="Tahoma"/>
            </a:endParaRPr>
          </a:p>
        </p:txBody>
      </p:sp>
      <p:sp>
        <p:nvSpPr>
          <p:cNvPr id="258" name="Номер слайда 2"/>
          <p:cNvSpPr/>
          <p:nvPr/>
        </p:nvSpPr>
        <p:spPr bwMode="auto">
          <a:xfrm>
            <a:off x="8076927" y="5540974"/>
            <a:ext cx="2133555" cy="3570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4" tIns="46796" rIns="89994" bIns="46796" anchor="b">
            <a:noAutofit/>
          </a:bodyPr>
          <a:lstStyle/>
          <a:p>
            <a:pPr algn="r"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fld id="{1277957D-2641-4D97-B80D-1E2C084531C3}" type="slidenum">
              <a:rPr lang="ru-RU" sz="1400" spc="-1">
                <a:solidFill>
                  <a:srgbClr val="FFFFFF"/>
                </a:solidFill>
              </a:rPr>
              <a:pPr algn="r">
                <a:tabLst>
                  <a:tab pos="0" algn="l"/>
                  <a:tab pos="914347" algn="l"/>
                  <a:tab pos="1828693" algn="l"/>
                  <a:tab pos="2743040" algn="l"/>
                  <a:tab pos="3657387" algn="l"/>
                  <a:tab pos="4571732" algn="l"/>
                  <a:tab pos="5486079" algn="l"/>
                  <a:tab pos="6400426" algn="l"/>
                  <a:tab pos="7314773" algn="l"/>
                  <a:tab pos="8229119" algn="l"/>
                  <a:tab pos="9143466" algn="l"/>
                  <a:tab pos="10057813" algn="l"/>
                </a:tabLst>
                <a:defRPr/>
              </a:pPr>
              <a:t>1</a:t>
            </a:fld>
            <a:endParaRPr lang="en-US" sz="1400" spc="-1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1026" name="Picture 2" descr="https://sun1-55.userapi.com/s/v1/ig2/dTEIG48GscElnf_0BV5FRJQIw4lBPbkquGaVzRTKGaFh-3hIu1Y1mzpR8sYa0-5Ose-0_kXVHDFBKCzr0Jf5rPxu.jpg?size=800x983&amp;quality=95&amp;crop=0,0,800,983&amp;ava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7024" y="856656"/>
            <a:ext cx="2166838" cy="26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8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1034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8" name="TextBox 13"/>
          <p:cNvSpPr txBox="1">
            <a:spLocks noChangeArrowheads="1"/>
          </p:cNvSpPr>
          <p:nvPr/>
        </p:nvSpPr>
        <p:spPr bwMode="auto">
          <a:xfrm>
            <a:off x="2667000" y="1"/>
            <a:ext cx="701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консолидированного бюджета Дзержинского района </a:t>
            </a:r>
          </a:p>
        </p:txBody>
      </p:sp>
      <p:graphicFrame>
        <p:nvGraphicFramePr>
          <p:cNvPr id="50218" name="Group 42"/>
          <p:cNvGraphicFramePr>
            <a:graphicFrameLocks noGrp="1"/>
          </p:cNvGraphicFramePr>
          <p:nvPr/>
        </p:nvGraphicFramePr>
        <p:xfrm>
          <a:off x="2743203" y="-6272213"/>
          <a:ext cx="3511551" cy="365128"/>
        </p:xfrm>
        <a:graphic>
          <a:graphicData uri="http://schemas.openxmlformats.org/drawingml/2006/table">
            <a:tbl>
              <a:tblPr/>
              <a:tblGrid>
                <a:gridCol w="3511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4" marB="45404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Object 4"/>
          <p:cNvGraphicFramePr>
            <a:graphicFrameLocks/>
          </p:cNvGraphicFramePr>
          <p:nvPr/>
        </p:nvGraphicFramePr>
        <p:xfrm>
          <a:off x="1955800" y="1193802"/>
          <a:ext cx="8837613" cy="529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031" name="Группа 12"/>
          <p:cNvGrpSpPr>
            <a:grpSpLocks/>
          </p:cNvGrpSpPr>
          <p:nvPr/>
        </p:nvGrpSpPr>
        <p:grpSpPr bwMode="auto">
          <a:xfrm>
            <a:off x="1524000" y="6629400"/>
            <a:ext cx="9144000" cy="228600"/>
            <a:chOff x="0" y="6400800"/>
            <a:chExt cx="9144000" cy="457200"/>
          </a:xfrm>
        </p:grpSpPr>
        <p:sp>
          <p:nvSpPr>
            <p:cNvPr id="21" name="Прямоугольник 20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87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13"/>
          <p:cNvSpPr txBox="1">
            <a:spLocks noChangeArrowheads="1"/>
          </p:cNvSpPr>
          <p:nvPr/>
        </p:nvSpPr>
        <p:spPr bwMode="auto">
          <a:xfrm>
            <a:off x="2667000" y="1"/>
            <a:ext cx="754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консолидированного бюджета   Дзержинского района </a:t>
            </a:r>
          </a:p>
        </p:txBody>
      </p:sp>
      <p:grpSp>
        <p:nvGrpSpPr>
          <p:cNvPr id="2052" name="Группа 12"/>
          <p:cNvGrpSpPr>
            <a:grpSpLocks/>
          </p:cNvGrpSpPr>
          <p:nvPr/>
        </p:nvGrpSpPr>
        <p:grpSpPr bwMode="auto">
          <a:xfrm>
            <a:off x="1524000" y="6629400"/>
            <a:ext cx="9144000" cy="228600"/>
            <a:chOff x="0" y="6400800"/>
            <a:chExt cx="9144000" cy="457200"/>
          </a:xfrm>
        </p:grpSpPr>
        <p:sp>
          <p:nvSpPr>
            <p:cNvPr id="21" name="Прямоугольник 20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graphicFrame>
        <p:nvGraphicFramePr>
          <p:cNvPr id="13" name="Object 4"/>
          <p:cNvGraphicFramePr>
            <a:graphicFrameLocks/>
          </p:cNvGraphicFramePr>
          <p:nvPr/>
        </p:nvGraphicFramePr>
        <p:xfrm>
          <a:off x="1803400" y="889000"/>
          <a:ext cx="86868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53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2054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303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733555" y="-12592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1733555" y="-12592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2743200" y="347663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</a:p>
        </p:txBody>
      </p:sp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5181600" y="381001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* –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616 </a:t>
            </a: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тыс.человек</a:t>
            </a:r>
          </a:p>
        </p:txBody>
      </p:sp>
      <p:graphicFrame>
        <p:nvGraphicFramePr>
          <p:cNvPr id="23" name="Object 4"/>
          <p:cNvGraphicFramePr>
            <a:graphicFrameLocks noChangeAspect="1"/>
          </p:cNvGraphicFramePr>
          <p:nvPr/>
        </p:nvGraphicFramePr>
        <p:xfrm>
          <a:off x="1828800" y="1219200"/>
          <a:ext cx="8483600" cy="34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0" name="Группа 13"/>
          <p:cNvGrpSpPr>
            <a:grpSpLocks/>
          </p:cNvGrpSpPr>
          <p:nvPr/>
        </p:nvGrpSpPr>
        <p:grpSpPr bwMode="auto">
          <a:xfrm>
            <a:off x="1524000" y="2"/>
            <a:ext cx="4191000" cy="1522413"/>
            <a:chOff x="0" y="1588"/>
            <a:chExt cx="4191000" cy="1217612"/>
          </a:xfrm>
        </p:grpSpPr>
        <p:pic>
          <p:nvPicPr>
            <p:cNvPr id="3084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>
              <a:off x="152400" y="762120"/>
              <a:ext cx="3429000" cy="1269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838300"/>
              <a:ext cx="4191000" cy="126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-227013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>
              <a:off x="39638" y="647690"/>
              <a:ext cx="8367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Рисунок 23" descr="SV62E-LKgSc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6525" y="4721639"/>
            <a:ext cx="2744531" cy="1828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 descr="qgDzy0Z6H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7639" y="4744021"/>
            <a:ext cx="2830527" cy="1773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 descr="oafAfjfAe5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77776" y="4749083"/>
            <a:ext cx="2670749" cy="1782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651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6" descr="Дзержинский р-н - герб (вариант 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3" y="152400"/>
            <a:ext cx="42703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76400" y="762000"/>
            <a:ext cx="3429000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24000" y="838200"/>
            <a:ext cx="4191000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103" name="Rectangle 5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104" name="TextBox 12"/>
          <p:cNvSpPr txBox="1">
            <a:spLocks noChangeArrowheads="1"/>
          </p:cNvSpPr>
          <p:nvPr/>
        </p:nvSpPr>
        <p:spPr bwMode="auto">
          <a:xfrm>
            <a:off x="2438401" y="533402"/>
            <a:ext cx="7051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>
              <a:solidFill>
                <a:srgbClr val="0D0D0D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05" name="TextBox 12"/>
          <p:cNvSpPr txBox="1">
            <a:spLocks noChangeArrowheads="1"/>
          </p:cNvSpPr>
          <p:nvPr/>
        </p:nvSpPr>
        <p:spPr bwMode="auto">
          <a:xfrm>
            <a:off x="2667000" y="2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объёма отгруженной продукции предприятиями района </a:t>
            </a:r>
            <a:r>
              <a:rPr lang="ru-RU" altLang="ru-RU" sz="200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(крупные и средние), млрд. руб.</a:t>
            </a:r>
          </a:p>
        </p:txBody>
      </p:sp>
      <p:grpSp>
        <p:nvGrpSpPr>
          <p:cNvPr id="3" name="Группа 12"/>
          <p:cNvGrpSpPr>
            <a:grpSpLocks/>
          </p:cNvGrpSpPr>
          <p:nvPr/>
        </p:nvGrpSpPr>
        <p:grpSpPr bwMode="auto">
          <a:xfrm>
            <a:off x="1524000" y="6629400"/>
            <a:ext cx="9144000" cy="228600"/>
            <a:chOff x="0" y="6400800"/>
            <a:chExt cx="9144000" cy="457200"/>
          </a:xfrm>
        </p:grpSpPr>
        <p:sp>
          <p:nvSpPr>
            <p:cNvPr id="15" name="Прямоугольник 14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 rot="5400000">
            <a:off x="1296989" y="609603"/>
            <a:ext cx="1217612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1563689" y="647703"/>
            <a:ext cx="836612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430631"/>
              </p:ext>
            </p:extLst>
          </p:nvPr>
        </p:nvGraphicFramePr>
        <p:xfrm>
          <a:off x="2018924" y="939802"/>
          <a:ext cx="7985155" cy="562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4" imgW="7078996" imgH="5349240" progId="Excel.Sheet.8">
                  <p:embed/>
                </p:oleObj>
              </mc:Choice>
              <mc:Fallback>
                <p:oleObj name="Worksheet" r:id="rId4" imgW="7078996" imgH="534924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8924" y="939802"/>
                        <a:ext cx="7985155" cy="562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17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752600" y="914400"/>
            <a:ext cx="8686800" cy="56324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26" descr="Дзержинский р-н - герб (вариант 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3" y="152400"/>
            <a:ext cx="42703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76400" y="762000"/>
            <a:ext cx="3429000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05893" y="829147"/>
            <a:ext cx="4191000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1296992" y="608016"/>
            <a:ext cx="1217613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1563689" y="647703"/>
            <a:ext cx="836612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8" name="TextBox 6"/>
          <p:cNvSpPr txBox="1">
            <a:spLocks noChangeArrowheads="1"/>
          </p:cNvSpPr>
          <p:nvPr/>
        </p:nvSpPr>
        <p:spPr bwMode="auto">
          <a:xfrm>
            <a:off x="2819400" y="228600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отрасли промышленности</a:t>
            </a:r>
          </a:p>
        </p:txBody>
      </p:sp>
      <p:sp>
        <p:nvSpPr>
          <p:cNvPr id="20489" name="Rectangle 2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0490" name="Rectangle 5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0491" name="Text Box 20"/>
          <p:cNvSpPr txBox="1">
            <a:spLocks noChangeArrowheads="1"/>
          </p:cNvSpPr>
          <p:nvPr/>
        </p:nvSpPr>
        <p:spPr bwMode="auto">
          <a:xfrm>
            <a:off x="5867400" y="914400"/>
            <a:ext cx="45720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634536"/>
              </p:ext>
            </p:extLst>
          </p:nvPr>
        </p:nvGraphicFramePr>
        <p:xfrm>
          <a:off x="5791200" y="1031875"/>
          <a:ext cx="4419600" cy="2756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9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46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31429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Отрасль промышленности</a:t>
                      </a:r>
                    </a:p>
                  </a:txBody>
                  <a:tcPr marT="45713" marB="45713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отгруженной продукции (млрд. руб.)</a:t>
                      </a:r>
                    </a:p>
                  </a:txBody>
                  <a:tcPr marT="45713" marB="45713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Нефтеперерабатывающая</a:t>
                      </a:r>
                      <a:r>
                        <a:rPr lang="ru-RU" alt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промышленность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11,6 млрд. руб.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6521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Целлюлозно – бумажная промышленность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11,3 млрд. руб.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6521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Производство строительных материалов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7,2 млрд. руб.</a:t>
                      </a:r>
                    </a:p>
                    <a:p>
                      <a:pPr algn="ctr"/>
                      <a:r>
                        <a:rPr lang="ru-RU" altLang="ru-RU" sz="14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marT="45713" marB="45713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1524000" y="6629400"/>
            <a:ext cx="9144000" cy="228600"/>
            <a:chOff x="0" y="6400800"/>
            <a:chExt cx="9144000" cy="457200"/>
          </a:xfrm>
        </p:grpSpPr>
        <p:sp>
          <p:nvSpPr>
            <p:cNvPr id="19" name="Прямоугольник 18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96" y="1124794"/>
            <a:ext cx="3637805" cy="228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1" y="3553415"/>
            <a:ext cx="275590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17" y="3993012"/>
            <a:ext cx="2208467" cy="234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485" y="3993012"/>
            <a:ext cx="3184035" cy="234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6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 descr="Дзержинский р-н - герб (вариант 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3" y="152400"/>
            <a:ext cx="42703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76400" y="762000"/>
            <a:ext cx="3429000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24000" y="838200"/>
            <a:ext cx="4191000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1296989" y="609603"/>
            <a:ext cx="1217612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1563689" y="647703"/>
            <a:ext cx="836612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667000" y="228600"/>
            <a:ext cx="51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Горнодобывающая промышленность</a:t>
            </a:r>
          </a:p>
        </p:txBody>
      </p:sp>
      <p:sp>
        <p:nvSpPr>
          <p:cNvPr id="22536" name="Rectangle 2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2299" name="Text Box 18"/>
          <p:cNvSpPr txBox="1">
            <a:spLocks noChangeArrowheads="1"/>
          </p:cNvSpPr>
          <p:nvPr/>
        </p:nvSpPr>
        <p:spPr bwMode="auto">
          <a:xfrm>
            <a:off x="1676400" y="1066800"/>
            <a:ext cx="8839200" cy="53863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Объем реализации – </a:t>
            </a:r>
            <a:r>
              <a:rPr lang="ru-RU" alt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2,5  </a:t>
            </a:r>
            <a:r>
              <a:rPr lang="ru-RU" alt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млрд. руб.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ООО «Дробильно-сортировочный завод» (</a:t>
            </a:r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ГК «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TEREX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ООО «Сибирский Элемент – Рента – К»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ООО «Донской Камень – Калуга»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9" name="AutoShape 14" descr="https://af12.mail.ru/cgi-bin/readmsg?id=15169529950000000654;0;1;2&amp;mode=attachment&amp;email=otd_ekonomiki@mail.r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2540" name="AutoShape 16" descr="https://af12.mail.ru/cgi-bin/readmsg?id=15169529950000000654;0;1;2&amp;mode=attachment&amp;email=otd_ekonomiki@mail.r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225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C:\Users\Admin\Desktop\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21" y="2256482"/>
            <a:ext cx="3879177" cy="3528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1" y="1642466"/>
            <a:ext cx="4179683" cy="2163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3" y="3962403"/>
            <a:ext cx="4197791" cy="2411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783533" y="996638"/>
          <a:ext cx="8881451" cy="533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Worksheet" r:id="rId3" imgW="8945939" imgH="5478840" progId="Excel.Sheet.8">
                  <p:embed/>
                </p:oleObj>
              </mc:Choice>
              <mc:Fallback>
                <p:oleObj name="Worksheet" r:id="rId3" imgW="8945939" imgH="547884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533" y="996638"/>
                        <a:ext cx="8881451" cy="533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0" name="Picture 26" descr="Дзержинский р-н - герб (вариант 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3" y="152400"/>
            <a:ext cx="42703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76400" y="762000"/>
            <a:ext cx="3429000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24000" y="838200"/>
            <a:ext cx="4191000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1296989" y="609603"/>
            <a:ext cx="1217612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1563689" y="647703"/>
            <a:ext cx="836612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667000" y="228600"/>
            <a:ext cx="51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малого предпринимательства </a:t>
            </a:r>
            <a:endParaRPr lang="ru-RU" altLang="ru-RU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6" name="Rectangle 2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2539" name="AutoShape 14" descr="https://af12.mail.ru/cgi-bin/readmsg?id=15169529950000000654;0;1;2&amp;mode=attachment&amp;email=otd_ekonomiki@mail.r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2540" name="AutoShape 16" descr="https://af12.mail.ru/cgi-bin/readmsg?id=15169529950000000654;0;1;2&amp;mode=attachment&amp;email=otd_ekonomiki@mail.r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2254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64600" y="4203988"/>
            <a:ext cx="2752255" cy="2001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6447" y="4203987"/>
            <a:ext cx="2742516" cy="1961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1129" y="4213044"/>
            <a:ext cx="2770361" cy="1965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627742" y="1200623"/>
            <a:ext cx="8546471" cy="5324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520985" y="993777"/>
            <a:ext cx="3063027" cy="11159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403288" y="1140737"/>
            <a:ext cx="4044679" cy="22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720161" y="244445"/>
            <a:ext cx="379" cy="1026893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128" name="TextBox 6"/>
          <p:cNvSpPr txBox="1">
            <a:spLocks noChangeArrowheads="1"/>
          </p:cNvSpPr>
          <p:nvPr/>
        </p:nvSpPr>
        <p:spPr bwMode="auto">
          <a:xfrm>
            <a:off x="1422400" y="173038"/>
            <a:ext cx="619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1422400" y="1276357"/>
            <a:ext cx="96329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30" name="Picture 26" descr="Дзержинский р-н - герб (вариант 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96" y="286693"/>
            <a:ext cx="41446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Прямоугольник 12"/>
          <p:cNvSpPr>
            <a:spLocks noChangeArrowheads="1"/>
          </p:cNvSpPr>
          <p:nvPr/>
        </p:nvSpPr>
        <p:spPr bwMode="auto">
          <a:xfrm>
            <a:off x="2417276" y="152404"/>
            <a:ext cx="75234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Поддержка малого и среднего предпринимательства Дзержинского района в 2023 году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8770"/>
            <a:ext cx="1222586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Прямоугольник 17"/>
          <p:cNvSpPr>
            <a:spLocks noChangeArrowheads="1"/>
          </p:cNvSpPr>
          <p:nvPr/>
        </p:nvSpPr>
        <p:spPr bwMode="auto">
          <a:xfrm>
            <a:off x="1810693" y="1295401"/>
            <a:ext cx="7202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4" name="Прямоугольник 20"/>
          <p:cNvSpPr>
            <a:spLocks noChangeArrowheads="1"/>
          </p:cNvSpPr>
          <p:nvPr/>
        </p:nvSpPr>
        <p:spPr bwMode="auto">
          <a:xfrm>
            <a:off x="1828803" y="1060576"/>
            <a:ext cx="8277225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3 предприятия и 3 индивидуальных предпринимателя получили микро займы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сумму более 10 млн. руб. </a:t>
            </a:r>
            <a:endParaRPr lang="ru-RU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 субъект МСП получил субсидию 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–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565,3 тыс. руб.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1613535" y="0"/>
            <a:ext cx="7039" cy="140773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IMG_3996.JPG"/>
          <p:cNvPicPr>
            <a:picLocks noChangeAspect="1"/>
          </p:cNvPicPr>
          <p:nvPr/>
        </p:nvPicPr>
        <p:blipFill>
          <a:blip r:embed="rId4" cstate="print"/>
          <a:srcRect t="14808" r="1341" b="4372"/>
          <a:stretch>
            <a:fillRect/>
          </a:stretch>
        </p:blipFill>
        <p:spPr>
          <a:xfrm>
            <a:off x="1936089" y="2028825"/>
            <a:ext cx="8158439" cy="445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888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855960" y="1048914"/>
            <a:ext cx="8899557" cy="5602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04475" y="914400"/>
            <a:ext cx="4572000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647731" y="976315"/>
            <a:ext cx="3923336" cy="105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873063" y="3"/>
            <a:ext cx="0" cy="102552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1548364" y="596812"/>
            <a:ext cx="836613" cy="2117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2652669" y="152401"/>
            <a:ext cx="9234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Промышленное </a:t>
            </a:r>
            <a:r>
              <a:rPr lang="ru-RU" alt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Rectangle 2"/>
          <p:cNvSpPr>
            <a:spLocks noChangeArrowheads="1"/>
          </p:cNvSpPr>
          <p:nvPr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7177" name="Rectangle 5"/>
          <p:cNvSpPr>
            <a:spLocks noChangeArrowheads="1"/>
          </p:cNvSpPr>
          <p:nvPr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7178" name="Rectangle 5"/>
          <p:cNvSpPr txBox="1">
            <a:spLocks noChangeArrowheads="1"/>
          </p:cNvSpPr>
          <p:nvPr/>
        </p:nvSpPr>
        <p:spPr bwMode="auto">
          <a:xfrm>
            <a:off x="416985" y="1101726"/>
            <a:ext cx="11808883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ru-RU" altLang="ru-RU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altLang="ru-RU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9" name="Picture 26" descr="Дзержинский р-н - герб (вариант 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979" y="328188"/>
            <a:ext cx="51103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AutoShape 21" descr="https://apf.mail.ru/cgi-bin/readmsg?id=14855265560000000728;0;1&amp;af_preview=1&amp;exif=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81" name="AutoShape 23" descr="https://apf.mail.ru/cgi-bin/readmsg?id=14855265560000000728;0;2&amp;af_preview=1&amp;exif=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83" name="TextBox 1"/>
          <p:cNvSpPr txBox="1">
            <a:spLocks noChangeArrowheads="1"/>
          </p:cNvSpPr>
          <p:nvPr/>
        </p:nvSpPr>
        <p:spPr bwMode="auto">
          <a:xfrm>
            <a:off x="9956800" y="1219200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 sz="1100">
              <a:latin typeface="Calibri" pitchFamily="34" charset="0"/>
            </a:endParaRPr>
          </a:p>
        </p:txBody>
      </p:sp>
      <p:pic>
        <p:nvPicPr>
          <p:cNvPr id="71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08770"/>
            <a:ext cx="12225867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391" y="4300395"/>
            <a:ext cx="2815628" cy="215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6494" y="1131683"/>
            <a:ext cx="4094619" cy="2942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52" y="4309451"/>
            <a:ext cx="2922427" cy="2136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6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2195" y="4327556"/>
            <a:ext cx="2815628" cy="213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5" descr="C:\Users\Admin\Desktop\53d1911115d6443184a8feb5c4fa95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83085" y="1132113"/>
            <a:ext cx="4278086" cy="2939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752600" y="949325"/>
            <a:ext cx="8763000" cy="5602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00200" y="914400"/>
            <a:ext cx="3429000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676403" y="976315"/>
            <a:ext cx="4025900" cy="142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828800" y="76202"/>
            <a:ext cx="0" cy="102552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1487492" y="569916"/>
            <a:ext cx="836613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2667000" y="352425"/>
            <a:ext cx="762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Территория </a:t>
            </a: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ТОСЭР «Кондрово»  </a:t>
            </a:r>
          </a:p>
        </p:txBody>
      </p:sp>
      <p:sp>
        <p:nvSpPr>
          <p:cNvPr id="23560" name="Rectangle 2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3561" name="Rectangle 5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3562" name="Rectangle 5"/>
          <p:cNvSpPr txBox="1">
            <a:spLocks noChangeArrowheads="1"/>
          </p:cNvSpPr>
          <p:nvPr/>
        </p:nvSpPr>
        <p:spPr bwMode="auto">
          <a:xfrm>
            <a:off x="1603381" y="1174754"/>
            <a:ext cx="8856663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3" name="Picture 26" descr="Дзержинский р-н - герб (вариант 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3" y="228600"/>
            <a:ext cx="42703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AutoShape 21" descr="https://apf.mail.ru/cgi-bin/readmsg?id=14855265560000000728;0;1&amp;af_preview=1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3565" name="AutoShape 23" descr="https://apf.mail.ru/cgi-bin/readmsg?id=14855265560000000728;0;2&amp;af_preview=1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3566" name="TextBox 1"/>
          <p:cNvSpPr txBox="1">
            <a:spLocks noChangeArrowheads="1"/>
          </p:cNvSpPr>
          <p:nvPr/>
        </p:nvSpPr>
        <p:spPr bwMode="auto">
          <a:xfrm>
            <a:off x="8991600" y="1219200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79" y="1004934"/>
            <a:ext cx="8754701" cy="5497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TextBox 17"/>
          <p:cNvSpPr txBox="1"/>
          <p:nvPr/>
        </p:nvSpPr>
        <p:spPr>
          <a:xfrm>
            <a:off x="1910686" y="1050879"/>
            <a:ext cx="3248167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«Турков Завод»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«Завод Атлант»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ООО «ПСВ Байкал»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ООО ДСК «Баухаус»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«Шиберг Технологии»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«Нимбл»</a:t>
            </a:r>
          </a:p>
        </p:txBody>
      </p:sp>
    </p:spTree>
    <p:extLst>
      <p:ext uri="{BB962C8B-B14F-4D97-AF65-F5344CB8AC3E}">
        <p14:creationId xmlns:p14="http://schemas.microsoft.com/office/powerpoint/2010/main" val="9019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981518" y="2317573"/>
            <a:ext cx="8228966" cy="3343503"/>
          </a:xfrm>
        </p:spPr>
        <p:txBody>
          <a:bodyPr/>
          <a:lstStyle/>
          <a:p>
            <a:r>
              <a:rPr lang="ru-RU" sz="1599" dirty="0"/>
              <a:t>Понимание основ финансового планирования позволяет эффективно управлять не только собственными, но и общественными финансами, успешно реализуя принципы местного самоуправления.</a:t>
            </a:r>
          </a:p>
          <a:p>
            <a:r>
              <a:rPr lang="ru-RU" sz="1599" dirty="0"/>
              <a:t>Все мы – налогоплательщики, на наши деньги содержаться учреждения социальной сферы, осуществляется транспортное обслуживание населения, развивается жилищно-коммунальное хозяйство, строятся дороги, улучшается качество жизни населения.</a:t>
            </a:r>
          </a:p>
          <a:p>
            <a:r>
              <a:rPr lang="ru-RU" sz="1599" dirty="0"/>
              <a:t>Совместное обсуждение Бюджета муниципального района дает	возможность	поговорить о приоритетах бюджетной	политики	муниципального	образования, показывает основные механизмы	ее формирования, повышает уровень участия граждан в бюджетном процессе муниципального образования.</a:t>
            </a:r>
          </a:p>
          <a:p>
            <a:endParaRPr lang="ru-RU" sz="1599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628" y="1772944"/>
            <a:ext cx="8228966" cy="198817"/>
          </a:xfrm>
        </p:spPr>
        <p:txBody>
          <a:bodyPr/>
          <a:lstStyle/>
          <a:p>
            <a:pPr algn="ctr"/>
            <a:r>
              <a:rPr lang="ru-RU" sz="1999" b="1" i="1" dirty="0">
                <a:solidFill>
                  <a:srgbClr val="0070C0"/>
                </a:solidFill>
              </a:rPr>
              <a:t>     Администрация МР «Дзержинский  район» 2024 год</a:t>
            </a:r>
            <a:r>
              <a:rPr lang="ru-RU" sz="1999" dirty="0">
                <a:solidFill>
                  <a:srgbClr val="0070C0"/>
                </a:solidFill>
              </a:rPr>
              <a:t/>
            </a:r>
            <a:br>
              <a:rPr lang="ru-RU" sz="1999" dirty="0">
                <a:solidFill>
                  <a:srgbClr val="0070C0"/>
                </a:solidFill>
              </a:rPr>
            </a:br>
            <a:r>
              <a:rPr lang="ru-RU" sz="2399" dirty="0">
                <a:solidFill>
                  <a:srgbClr val="0070C0"/>
                </a:solidFill>
              </a:rPr>
              <a:t/>
            </a:r>
            <a:br>
              <a:rPr lang="ru-RU" sz="2399" dirty="0">
                <a:solidFill>
                  <a:srgbClr val="0070C0"/>
                </a:solidFill>
              </a:rPr>
            </a:br>
            <a:r>
              <a:rPr lang="ru-RU" sz="2399" dirty="0">
                <a:solidFill>
                  <a:srgbClr val="0070C0"/>
                </a:solidFill>
              </a:rPr>
              <a:t/>
            </a:r>
            <a:br>
              <a:rPr lang="ru-RU" sz="2399" dirty="0">
                <a:solidFill>
                  <a:srgbClr val="0070C0"/>
                </a:solidFill>
              </a:rPr>
            </a:br>
            <a:endParaRPr lang="ru-RU" sz="2399" dirty="0">
              <a:solidFill>
                <a:srgbClr val="0070C0"/>
              </a:solidFill>
            </a:endParaRPr>
          </a:p>
        </p:txBody>
      </p:sp>
      <p:pic>
        <p:nvPicPr>
          <p:cNvPr id="4" name="Picture 2" descr="https://sun1-55.userapi.com/s/v1/ig2/dTEIG48GscElnf_0BV5FRJQIw4lBPbkquGaVzRTKGaFh-3hIu1Y1mzpR8sYa0-5Ose-0_kXVHDFBKCzr0Jf5rPxu.jpg?size=800x983&amp;quality=95&amp;crop=0,0,800,983&amp;ava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352" y="839626"/>
            <a:ext cx="1202805" cy="14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00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391829" y="949325"/>
            <a:ext cx="9301571" cy="5602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00200" y="914400"/>
            <a:ext cx="3429000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676403" y="976315"/>
            <a:ext cx="4025900" cy="142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828800" y="76202"/>
            <a:ext cx="0" cy="102552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1487492" y="569916"/>
            <a:ext cx="836613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2667000" y="352425"/>
            <a:ext cx="762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Резиденты 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 </a:t>
            </a: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«Кондрово»  </a:t>
            </a:r>
          </a:p>
        </p:txBody>
      </p:sp>
      <p:sp>
        <p:nvSpPr>
          <p:cNvPr id="23560" name="Rectangle 2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3561" name="Rectangle 5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3562" name="Rectangle 5"/>
          <p:cNvSpPr txBox="1">
            <a:spLocks noChangeArrowheads="1"/>
          </p:cNvSpPr>
          <p:nvPr/>
        </p:nvSpPr>
        <p:spPr bwMode="auto">
          <a:xfrm>
            <a:off x="1107856" y="1148554"/>
            <a:ext cx="9366687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3" name="Picture 26" descr="Дзержинский р-н - герб (вариант 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3" y="228600"/>
            <a:ext cx="42703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AutoShape 21" descr="https://apf.mail.ru/cgi-bin/readmsg?id=14855265560000000728;0;1&amp;af_preview=1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3565" name="AutoShape 23" descr="https://apf.mail.ru/cgi-bin/readmsg?id=14855265560000000728;0;2&amp;af_preview=1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3566" name="TextBox 1"/>
          <p:cNvSpPr txBox="1">
            <a:spLocks noChangeArrowheads="1"/>
          </p:cNvSpPr>
          <p:nvPr/>
        </p:nvSpPr>
        <p:spPr bwMode="auto">
          <a:xfrm>
            <a:off x="8991600" y="1219200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TextBox 2"/>
          <p:cNvSpPr txBox="1">
            <a:spLocks noChangeArrowheads="1"/>
          </p:cNvSpPr>
          <p:nvPr/>
        </p:nvSpPr>
        <p:spPr bwMode="auto">
          <a:xfrm>
            <a:off x="6600828" y="1030216"/>
            <a:ext cx="3472353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ООО «ТУРКОВ ЗАВОД»</a:t>
            </a:r>
            <a:endParaRPr lang="ru-RU" alt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19" y="1428751"/>
            <a:ext cx="3870468" cy="5086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28" y="1409703"/>
            <a:ext cx="3425525" cy="2200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2181229" y="1030216"/>
            <a:ext cx="3181351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ООО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«ПИЩЕПРОМ»</a:t>
            </a:r>
            <a:endParaRPr lang="ru-RU" alt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2276478" y="3648482"/>
            <a:ext cx="3028951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ООО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«ГК «ИМПЕРИАЛ»</a:t>
            </a:r>
            <a:endParaRPr lang="ru-RU" alt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77" y="4076701"/>
            <a:ext cx="3406627" cy="2419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19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638300" y="904875"/>
            <a:ext cx="8839200" cy="55387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3581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Прямоугольник 1"/>
          <p:cNvSpPr>
            <a:spLocks noChangeArrowheads="1"/>
          </p:cNvSpPr>
          <p:nvPr/>
        </p:nvSpPr>
        <p:spPr bwMode="auto">
          <a:xfrm>
            <a:off x="2819401" y="228600"/>
            <a:ext cx="1263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</a:p>
        </p:txBody>
      </p:sp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7620" y="972494"/>
            <a:ext cx="884221" cy="481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2" name="Прямоугольник 2"/>
          <p:cNvSpPr>
            <a:spLocks noChangeArrowheads="1"/>
          </p:cNvSpPr>
          <p:nvPr/>
        </p:nvSpPr>
        <p:spPr bwMode="auto">
          <a:xfrm rot="10800000" flipV="1">
            <a:off x="2743200" y="2438503"/>
            <a:ext cx="19050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Галкинское  болото</a:t>
            </a:r>
          </a:p>
        </p:txBody>
      </p:sp>
      <p:sp>
        <p:nvSpPr>
          <p:cNvPr id="24593" name="Прямоугольник 5"/>
          <p:cNvSpPr>
            <a:spLocks noChangeArrowheads="1"/>
          </p:cNvSpPr>
          <p:nvPr/>
        </p:nvSpPr>
        <p:spPr bwMode="auto">
          <a:xfrm>
            <a:off x="6228033" y="1038887"/>
            <a:ext cx="326905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Владимирский Скит- с. Дворцы</a:t>
            </a:r>
            <a:endParaRPr lang="ru-RU" altLang="ru-RU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9747" y="1033810"/>
            <a:ext cx="4345664" cy="284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3723239" y="3519536"/>
            <a:ext cx="23622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бумаги «</a:t>
            </a:r>
            <a:r>
              <a:rPr lang="ru-RU" altLang="ru-RU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Бузеон</a:t>
            </a: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6894" y="3947557"/>
            <a:ext cx="4264183" cy="246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Box 10"/>
          <p:cNvSpPr txBox="1">
            <a:spLocks noChangeArrowheads="1"/>
          </p:cNvSpPr>
          <p:nvPr/>
        </p:nvSpPr>
        <p:spPr bwMode="auto">
          <a:xfrm>
            <a:off x="6264999" y="6129954"/>
            <a:ext cx="4246076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в честь «Великого стояния на Угре»</a:t>
            </a:r>
            <a:endParaRPr lang="ru-RU" altLang="ru-RU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19747" y="3957119"/>
            <a:ext cx="4337836" cy="249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4" name="Прямоугольник 1"/>
          <p:cNvSpPr>
            <a:spLocks noChangeArrowheads="1"/>
          </p:cNvSpPr>
          <p:nvPr/>
        </p:nvSpPr>
        <p:spPr bwMode="auto">
          <a:xfrm rot="10800000" flipV="1">
            <a:off x="1874069" y="6132872"/>
            <a:ext cx="426418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prstClr val="black"/>
                </a:solidFill>
              </a:rPr>
              <a:t>  </a:t>
            </a:r>
            <a:r>
              <a:rPr lang="ru-RU" alt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Спортивный марафон </a:t>
            </a:r>
            <a:r>
              <a:rPr lang="ru-RU" altLang="ru-RU" sz="1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в д. </a:t>
            </a:r>
            <a:r>
              <a:rPr lang="ru-RU" altLang="ru-RU" sz="1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Николо-Ленивец</a:t>
            </a:r>
            <a:endParaRPr lang="ru-RU" altLang="ru-RU" sz="14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Рисунок 15" descr="IMG_2075-08-02-19-05-4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38874" y="1428753"/>
            <a:ext cx="4210051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96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25039" y="976313"/>
            <a:ext cx="9737885" cy="563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2401" y="304800"/>
            <a:ext cx="9889067" cy="477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500" b="1" kern="0" dirty="0">
                <a:solidFill>
                  <a:srgbClr val="FF0066"/>
                </a:solidFill>
                <a:cs typeface="+mn-cs"/>
              </a:rPr>
              <a:t> </a:t>
            </a:r>
            <a:endParaRPr lang="ru-RU" altLang="ru-RU" sz="2500" dirty="0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1223157" y="1588"/>
            <a:ext cx="4364841" cy="1217612"/>
            <a:chOff x="0" y="1588"/>
            <a:chExt cx="4191000" cy="1217612"/>
          </a:xfrm>
        </p:grpSpPr>
        <p:pic>
          <p:nvPicPr>
            <p:cNvPr id="2058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3" name="Прямоугольник 11"/>
          <p:cNvSpPr>
            <a:spLocks noChangeArrowheads="1"/>
          </p:cNvSpPr>
          <p:nvPr/>
        </p:nvSpPr>
        <p:spPr bwMode="auto">
          <a:xfrm>
            <a:off x="2375064" y="228600"/>
            <a:ext cx="961373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Показатели работы сельскохозяйственных товаропроизводителей</a:t>
            </a:r>
          </a:p>
        </p:txBody>
      </p: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08770"/>
            <a:ext cx="12225867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Диаграмма 16"/>
          <p:cNvGraphicFramePr>
            <a:graphicFrameLocks/>
          </p:cNvGraphicFramePr>
          <p:nvPr/>
        </p:nvGraphicFramePr>
        <p:xfrm>
          <a:off x="1603169" y="1093961"/>
          <a:ext cx="3101448" cy="548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8"/>
          <p:cNvGraphicFramePr>
            <a:graphicFrameLocks/>
          </p:cNvGraphicFramePr>
          <p:nvPr/>
        </p:nvGraphicFramePr>
        <p:xfrm>
          <a:off x="8207978" y="1091953"/>
          <a:ext cx="2788574" cy="5461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20"/>
          <p:cNvGraphicFramePr>
            <a:graphicFrameLocks/>
          </p:cNvGraphicFramePr>
          <p:nvPr/>
        </p:nvGraphicFramePr>
        <p:xfrm>
          <a:off x="4858192" y="1110058"/>
          <a:ext cx="3244661" cy="5443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460666" y="719185"/>
            <a:ext cx="9072747" cy="56324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56312" y="0"/>
            <a:ext cx="9732488" cy="6858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Привлечение инвестиций в сельскохозяйственное производство</a:t>
            </a:r>
          </a:p>
        </p:txBody>
      </p:sp>
      <p:sp>
        <p:nvSpPr>
          <p:cNvPr id="3076" name="Text Box 76"/>
          <p:cNvSpPr txBox="1">
            <a:spLocks noChangeArrowheads="1"/>
          </p:cNvSpPr>
          <p:nvPr/>
        </p:nvSpPr>
        <p:spPr bwMode="auto">
          <a:xfrm>
            <a:off x="7620000" y="1066800"/>
            <a:ext cx="406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6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08770"/>
            <a:ext cx="12225867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7924800" y="5759533"/>
            <a:ext cx="272736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sz="1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АО «ПРОДО </a:t>
            </a:r>
          </a:p>
          <a:p>
            <a:pPr algn="ctr" eaLnBrk="1" hangingPunct="1"/>
            <a:r>
              <a:rPr lang="ru-RU" altLang="ru-RU" sz="1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Птицефабрика Калужская»</a:t>
            </a:r>
          </a:p>
        </p:txBody>
      </p:sp>
      <p:sp>
        <p:nvSpPr>
          <p:cNvPr id="3079" name="TextBox 4"/>
          <p:cNvSpPr txBox="1">
            <a:spLocks noChangeArrowheads="1"/>
          </p:cNvSpPr>
          <p:nvPr/>
        </p:nvSpPr>
        <p:spPr bwMode="auto">
          <a:xfrm rot="10800000" flipV="1">
            <a:off x="1566252" y="6329776"/>
            <a:ext cx="22090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ООО «Мастер гриб»</a:t>
            </a:r>
          </a:p>
        </p:txBody>
      </p:sp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914400" y="-22223"/>
            <a:ext cx="4963886" cy="1217613"/>
            <a:chOff x="0" y="1588"/>
            <a:chExt cx="4191000" cy="1217612"/>
          </a:xfrm>
        </p:grpSpPr>
        <p:pic>
          <p:nvPicPr>
            <p:cNvPr id="3116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6170" y="152400"/>
              <a:ext cx="330468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762000"/>
              <a:ext cx="3429000" cy="1587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838200"/>
              <a:ext cx="4191000" cy="158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-227013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39687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1615043" y="838200"/>
          <a:ext cx="5213269" cy="3352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974">
                  <a:extLst>
                    <a:ext uri="{9D8B030D-6E8A-4147-A177-3AD203B41FA5}"/>
                  </a:extLst>
                </a:gridCol>
                <a:gridCol w="2270295">
                  <a:extLst>
                    <a:ext uri="{9D8B030D-6E8A-4147-A177-3AD203B41FA5}"/>
                  </a:extLst>
                </a:gridCol>
              </a:tblGrid>
              <a:tr h="335271">
                <a:tc>
                  <a:txBody>
                    <a:bodyPr/>
                    <a:lstStyle/>
                    <a:p>
                      <a: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600" b="1" u="sng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Инвестиции</a:t>
                      </a: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600" b="1" u="sng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млн. руб.</a:t>
                      </a: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04788">
                <a:tc>
                  <a:txBody>
                    <a:bodyPr/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ООО «Мастер Гриб»</a:t>
                      </a: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29,3</a:t>
                      </a:r>
                      <a:endParaRPr lang="ru-RU" altLang="ru-RU" sz="1400" b="1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18170">
                <a:tc>
                  <a:txBody>
                    <a:bodyPr/>
                    <a:lstStyle/>
                    <a:p>
                      <a: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АО «ПРОДО Птицефабрика Калужская»</a:t>
                      </a:r>
                      <a:endParaRPr lang="ru-RU" altLang="ru-RU" sz="1400" b="1" kern="1200" dirty="0">
                        <a:solidFill>
                          <a:srgbClr val="000099"/>
                        </a:solidFill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328,9</a:t>
                      </a:r>
                      <a:endParaRPr lang="ru-RU" altLang="ru-RU" sz="1400" b="1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04788">
                <a:tc>
                  <a:txBody>
                    <a:bodyPr/>
                    <a:lstStyle/>
                    <a:p>
                      <a: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АО «</a:t>
                      </a:r>
                      <a:r>
                        <a:rPr lang="ru-RU" altLang="ru-RU" sz="1400" b="1" kern="120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Ермолинка</a:t>
                      </a:r>
                      <a:r>
                        <a:rPr lang="ru-RU" altLang="ru-RU" sz="1400" b="1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»</a:t>
                      </a: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1,7</a:t>
                      </a: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18170">
                <a:tc>
                  <a:txBody>
                    <a:bodyPr/>
                    <a:lstStyle/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ООО «Швейцарское молоко», ООО «Правда –Н»</a:t>
                      </a:r>
                      <a:endParaRPr lang="ru-RU" altLang="ru-RU" sz="1400" b="1" kern="1200" dirty="0">
                        <a:solidFill>
                          <a:srgbClr val="000099"/>
                        </a:solidFill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74,4</a:t>
                      </a:r>
                    </a:p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11,5</a:t>
                      </a:r>
                      <a:endParaRPr lang="ru-RU" altLang="ru-RU" sz="1400" b="1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31553">
                <a:tc>
                  <a:txBody>
                    <a:bodyPr/>
                    <a:lstStyle/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ООО «</a:t>
                      </a:r>
                      <a:r>
                        <a:rPr lang="ru-RU" altLang="ru-RU" sz="1400" b="1" kern="120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ГранулТек</a:t>
                      </a:r>
                      <a:r>
                        <a:rPr lang="ru-RU" altLang="ru-RU" sz="1400" b="1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»</a:t>
                      </a:r>
                    </a:p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ООО</a:t>
                      </a:r>
                      <a:r>
                        <a:rPr lang="ru-RU" altLang="ru-RU" sz="1400" b="1" kern="1200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 «</a:t>
                      </a:r>
                      <a:r>
                        <a:rPr lang="ru-RU" altLang="ru-RU" sz="1400" b="1" kern="1200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Экоферма</a:t>
                      </a:r>
                      <a:r>
                        <a:rPr lang="ru-RU" altLang="ru-RU" sz="1400" b="1" kern="1200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 Калужский молочник»</a:t>
                      </a: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6,5</a:t>
                      </a:r>
                    </a:p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endParaRPr lang="ru-RU" altLang="ru-RU" sz="1400" b="1" kern="12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5,0</a:t>
                      </a: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04788">
                <a:tc>
                  <a:txBody>
                    <a:bodyPr/>
                    <a:lstStyle/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ООО «СТК Пионер»</a:t>
                      </a: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19,5</a:t>
                      </a: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5271">
                <a:tc>
                  <a:txBody>
                    <a:bodyPr/>
                    <a:lstStyle/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6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Всего</a:t>
                      </a:r>
                      <a:endParaRPr lang="ru-RU" altLang="ru-RU" sz="1600" b="1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/>
                      </a:pPr>
                      <a:r>
                        <a:rPr lang="ru-RU" altLang="ru-RU" sz="1600" b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Arial" charset="0"/>
                        </a:rPr>
                        <a:t>476,8 </a:t>
                      </a:r>
                      <a:endParaRPr lang="ru-RU" altLang="ru-RU" sz="1600" b="1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 marL="121920" marR="121920" marT="45703" marB="45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110" name="TextBox 26"/>
          <p:cNvSpPr txBox="1">
            <a:spLocks noChangeArrowheads="1"/>
          </p:cNvSpPr>
          <p:nvPr/>
        </p:nvSpPr>
        <p:spPr bwMode="auto">
          <a:xfrm>
            <a:off x="8166100" y="751440"/>
            <a:ext cx="335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ООО «Швейцарское молоко»</a:t>
            </a:r>
          </a:p>
        </p:txBody>
      </p:sp>
      <p:sp>
        <p:nvSpPr>
          <p:cNvPr id="3111" name="TextBox 23"/>
          <p:cNvSpPr txBox="1">
            <a:spLocks noChangeArrowheads="1"/>
          </p:cNvSpPr>
          <p:nvPr/>
        </p:nvSpPr>
        <p:spPr bwMode="auto">
          <a:xfrm>
            <a:off x="4572000" y="6324607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ООО «ГранулТек»</a:t>
            </a:r>
          </a:p>
        </p:txBody>
      </p:sp>
      <p:pic>
        <p:nvPicPr>
          <p:cNvPr id="10286" name="Picture 46" descr="D:\Мои документы\По отделу\Фотографии\2022 год\Гранул Тек\IMG-20220818-WA0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60" y="4327960"/>
            <a:ext cx="2490409" cy="1996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122" name="Picture 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7491" y="3766313"/>
            <a:ext cx="3198416" cy="2031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" name="Picture 5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0611" y="1072573"/>
            <a:ext cx="3304920" cy="2264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2879" y="4354692"/>
            <a:ext cx="2966519" cy="1965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389413" y="1066800"/>
            <a:ext cx="9060873" cy="56324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01640" y="304800"/>
            <a:ext cx="5987693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2800" b="1" dirty="0" smtClean="0">
                <a:solidFill>
                  <a:srgbClr val="FF0066"/>
                </a:solidFill>
              </a:rPr>
              <a:t/>
            </a:r>
            <a:br>
              <a:rPr lang="ru-RU" altLang="ru-RU" sz="2800" b="1" dirty="0" smtClean="0">
                <a:solidFill>
                  <a:srgbClr val="FF0066"/>
                </a:solidFill>
              </a:rPr>
            </a:br>
            <a:r>
              <a:rPr lang="ru-RU" altLang="ru-RU" sz="2800" b="1" dirty="0" smtClean="0">
                <a:solidFill>
                  <a:srgbClr val="FF0066"/>
                </a:solidFill>
              </a:rPr>
              <a:t/>
            </a:r>
            <a:br>
              <a:rPr lang="ru-RU" altLang="ru-RU" sz="2800" b="1" dirty="0" smtClean="0">
                <a:solidFill>
                  <a:srgbClr val="FF0066"/>
                </a:solidFill>
              </a:rPr>
            </a:b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Производство молока, тонн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1104404" y="0"/>
            <a:ext cx="3393525" cy="1292822"/>
            <a:chOff x="0" y="1588"/>
            <a:chExt cx="4191000" cy="1217612"/>
          </a:xfrm>
        </p:grpSpPr>
        <p:pic>
          <p:nvPicPr>
            <p:cNvPr id="4112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152400"/>
              <a:ext cx="427038" cy="377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142"/>
              <a:ext cx="3429000" cy="1210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8319"/>
              <a:ext cx="4191000" cy="120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39629" y="647688"/>
              <a:ext cx="836731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08770"/>
            <a:ext cx="12225867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5765254" y="547149"/>
            <a:ext cx="39624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в производстве молока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7932412" y="3966912"/>
            <a:ext cx="193040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«Правда Н»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7100937" y="1187991"/>
            <a:ext cx="326622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«Швейцарское молоко»</a:t>
            </a:r>
          </a:p>
        </p:txBody>
      </p:sp>
      <p:graphicFrame>
        <p:nvGraphicFramePr>
          <p:cNvPr id="17" name="Диаграмма 14"/>
          <p:cNvGraphicFramePr>
            <a:graphicFrameLocks/>
          </p:cNvGraphicFramePr>
          <p:nvPr/>
        </p:nvGraphicFramePr>
        <p:xfrm>
          <a:off x="1520042" y="1270000"/>
          <a:ext cx="5405694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287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2887" y="4270045"/>
            <a:ext cx="3278645" cy="2071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5498" y="1588327"/>
            <a:ext cx="3339785" cy="2282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710047" y="1066800"/>
            <a:ext cx="9108374" cy="56324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09459" y="304800"/>
            <a:ext cx="5679876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2800" b="1" dirty="0" smtClean="0">
                <a:solidFill>
                  <a:srgbClr val="FF0066"/>
                </a:solidFill>
              </a:rPr>
              <a:t/>
            </a:r>
            <a:br>
              <a:rPr lang="ru-RU" altLang="ru-RU" sz="2800" b="1" dirty="0" smtClean="0">
                <a:solidFill>
                  <a:srgbClr val="FF0066"/>
                </a:solidFill>
              </a:rPr>
            </a:br>
            <a:r>
              <a:rPr lang="ru-RU" altLang="ru-RU" sz="2800" b="1" dirty="0" smtClean="0">
                <a:solidFill>
                  <a:srgbClr val="FF0066"/>
                </a:solidFill>
              </a:rPr>
              <a:t/>
            </a:r>
            <a:br>
              <a:rPr lang="ru-RU" altLang="ru-RU" sz="2800" b="1" dirty="0" smtClean="0">
                <a:solidFill>
                  <a:srgbClr val="FF0066"/>
                </a:solidFill>
              </a:rPr>
            </a:b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Производство мяса в живом весе, тонн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1199408" y="190005"/>
            <a:ext cx="3954483" cy="1291442"/>
            <a:chOff x="0" y="1588"/>
            <a:chExt cx="4191000" cy="1217612"/>
          </a:xfrm>
        </p:grpSpPr>
        <p:pic>
          <p:nvPicPr>
            <p:cNvPr id="5140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152400"/>
              <a:ext cx="358389" cy="377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142"/>
              <a:ext cx="3429000" cy="1210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8319"/>
              <a:ext cx="4191000" cy="120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39629" y="647688"/>
              <a:ext cx="836731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08770"/>
            <a:ext cx="12225867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971055" y="528454"/>
            <a:ext cx="308723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в производстве мяса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8991101" y="3387845"/>
            <a:ext cx="176794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«ПРОДО Птицефабрика Калужская» 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518401" y="6248404"/>
            <a:ext cx="284781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«Чароен Покпанд Фудс» 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958092" y="3395056"/>
            <a:ext cx="19324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</a:t>
            </a:r>
          </a:p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Ермолинка</a:t>
            </a:r>
            <a:r>
              <a:rPr lang="ru-RU" altLang="ru-RU" sz="1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19" name="Диаграмма 14"/>
          <p:cNvGraphicFramePr>
            <a:graphicFrameLocks/>
          </p:cNvGraphicFramePr>
          <p:nvPr/>
        </p:nvGraphicFramePr>
        <p:xfrm>
          <a:off x="2030681" y="1208088"/>
          <a:ext cx="4793452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290" name="Picture 26" descr="C:\Users\User\Desktop\svinokompleks-oblozh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15" y="4172386"/>
            <a:ext cx="3539577" cy="1802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8" name="Picture 28" descr="https://www.ermolino-produkty.ru/files/zernovaya/img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8802" y="1237213"/>
            <a:ext cx="1819566" cy="193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87741" y="1237214"/>
            <a:ext cx="1911928" cy="19334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21923" y="1066800"/>
            <a:ext cx="8835242" cy="556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  <a:p>
            <a:pPr eaLnBrk="1" hangingPunct="1">
              <a:defRPr/>
            </a:pPr>
            <a:endParaRPr lang="ru-RU" dirty="0">
              <a:cs typeface="+mn-cs"/>
            </a:endParaRPr>
          </a:p>
        </p:txBody>
      </p:sp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2960484" y="-228600"/>
            <a:ext cx="7668285" cy="1143000"/>
          </a:xfrm>
        </p:spPr>
        <p:txBody>
          <a:bodyPr/>
          <a:lstStyle/>
          <a:p>
            <a:pPr algn="l"/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семьи </a:t>
            </a:r>
            <a:r>
              <a:rPr lang="ru-RU" alt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работников сельского хозяйства получили   социальные выплаты  на улучшение жилищных условий  в 2023 году</a:t>
            </a:r>
          </a:p>
        </p:txBody>
      </p:sp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1389414" y="261256"/>
            <a:ext cx="3479470" cy="957943"/>
            <a:chOff x="0" y="1588"/>
            <a:chExt cx="4191000" cy="1217612"/>
          </a:xfrm>
        </p:grpSpPr>
        <p:pic>
          <p:nvPicPr>
            <p:cNvPr id="6157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3242" y="762000"/>
              <a:ext cx="342835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-226591" y="609503"/>
              <a:ext cx="1217612" cy="178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39640" y="648494"/>
              <a:ext cx="836612" cy="0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08770"/>
            <a:ext cx="12225867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12"/>
          <p:cNvSpPr txBox="1">
            <a:spLocks noChangeArrowheads="1"/>
          </p:cNvSpPr>
          <p:nvPr/>
        </p:nvSpPr>
        <p:spPr bwMode="auto">
          <a:xfrm>
            <a:off x="7183969" y="1058868"/>
            <a:ext cx="3580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Дом Ивановой В. В. – учителя – логопеда д/с «Улыбка» (с. Льва Толстого)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7043599" y="5716589"/>
            <a:ext cx="34674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Дом </a:t>
            </a:r>
            <a:r>
              <a:rPr lang="ru-RU" sz="1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Хвостова</a:t>
            </a: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А.А. – машиниста насосных установок АО «ПРОДО Птицефабрика Калужская»</a:t>
            </a:r>
          </a:p>
          <a:p>
            <a:endParaRPr lang="ru-RU" alt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лево 18"/>
          <p:cNvSpPr/>
          <p:nvPr/>
        </p:nvSpPr>
        <p:spPr>
          <a:xfrm>
            <a:off x="6381754" y="1144588"/>
            <a:ext cx="544151" cy="304800"/>
          </a:xfrm>
          <a:prstGeom prst="leftArrow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53" name="TextBox 19"/>
          <p:cNvSpPr txBox="1">
            <a:spLocks noChangeArrowheads="1"/>
          </p:cNvSpPr>
          <p:nvPr/>
        </p:nvSpPr>
        <p:spPr bwMode="auto">
          <a:xfrm>
            <a:off x="5283200" y="3581400"/>
            <a:ext cx="2540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r"/>
            <a:r>
              <a:rPr lang="ru-RU" altLang="ru-RU"/>
              <a:t> </a:t>
            </a:r>
          </a:p>
        </p:txBody>
      </p:sp>
      <p:graphicFrame>
        <p:nvGraphicFramePr>
          <p:cNvPr id="27" name="Схема 26"/>
          <p:cNvGraphicFramePr/>
          <p:nvPr/>
        </p:nvGraphicFramePr>
        <p:xfrm>
          <a:off x="1757548" y="4267200"/>
          <a:ext cx="515125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1169" y="1555750"/>
            <a:ext cx="3503691" cy="400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1763" y="1148281"/>
            <a:ext cx="4084161" cy="300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676400" y="914400"/>
            <a:ext cx="8686800" cy="556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>
          <a:xfrm>
            <a:off x="2514600" y="-228600"/>
            <a:ext cx="8153400" cy="1219200"/>
          </a:xfrm>
        </p:spPr>
        <p:txBody>
          <a:bodyPr/>
          <a:lstStyle/>
          <a:p>
            <a:pPr algn="l"/>
            <a:r>
              <a:rPr lang="ru-RU" altLang="ru-RU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сельских территорий» </a:t>
            </a:r>
            <a:b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</a:t>
            </a:r>
            <a:br>
              <a:rPr lang="ru-RU" altLang="ru-RU" sz="1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 в Калужской области»</a:t>
            </a:r>
          </a:p>
        </p:txBody>
      </p:sp>
      <p:grpSp>
        <p:nvGrpSpPr>
          <p:cNvPr id="27652" name="Группа 13"/>
          <p:cNvGrpSpPr>
            <a:grpSpLocks/>
          </p:cNvGrpSpPr>
          <p:nvPr/>
        </p:nvGrpSpPr>
        <p:grpSpPr bwMode="auto">
          <a:xfrm>
            <a:off x="1524000" y="1588"/>
            <a:ext cx="3733800" cy="1217612"/>
            <a:chOff x="0" y="1588"/>
            <a:chExt cx="4191000" cy="1217612"/>
          </a:xfrm>
        </p:grpSpPr>
        <p:pic>
          <p:nvPicPr>
            <p:cNvPr id="27659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3242" y="762000"/>
              <a:ext cx="342835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-226591" y="609503"/>
              <a:ext cx="1217612" cy="178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39640" y="648494"/>
              <a:ext cx="836612" cy="0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19"/>
          <p:cNvSpPr txBox="1">
            <a:spLocks noChangeArrowheads="1"/>
          </p:cNvSpPr>
          <p:nvPr/>
        </p:nvSpPr>
        <p:spPr bwMode="auto">
          <a:xfrm>
            <a:off x="5486400" y="3581400"/>
            <a:ext cx="1905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869948" y="1065292"/>
            <a:ext cx="6482283" cy="7182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год 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обустройство   Сквера   Победы  в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Селе Льва Толстого.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9993" y="1956307"/>
            <a:ext cx="3753123" cy="299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0348" y="1966540"/>
            <a:ext cx="3836575" cy="2985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3322624" y="5293265"/>
            <a:ext cx="5812325" cy="1062273"/>
          </a:xfrm>
          <a:prstGeom prst="roundRect">
            <a:avLst>
              <a:gd name="adj" fmla="val 1930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планах  2024 года  благоустройство территории парка «Дубки» </a:t>
            </a:r>
          </a:p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с. Льва Толстого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/>
          </p:cNvSpPr>
          <p:nvPr/>
        </p:nvSpPr>
        <p:spPr bwMode="auto">
          <a:xfrm>
            <a:off x="1676401" y="914400"/>
            <a:ext cx="8858251" cy="5638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xfrm>
            <a:off x="5105400" y="685800"/>
            <a:ext cx="5334000" cy="304800"/>
          </a:xfrm>
        </p:spPr>
        <p:txBody>
          <a:bodyPr/>
          <a:lstStyle/>
          <a:p>
            <a:pPr algn="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676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28683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Схема 15"/>
          <p:cNvGraphicFramePr/>
          <p:nvPr/>
        </p:nvGraphicFramePr>
        <p:xfrm>
          <a:off x="1724028" y="1152525"/>
          <a:ext cx="4258901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679" name="TextBox 16"/>
          <p:cNvSpPr txBox="1">
            <a:spLocks noChangeArrowheads="1"/>
          </p:cNvSpPr>
          <p:nvPr/>
        </p:nvSpPr>
        <p:spPr bwMode="auto">
          <a:xfrm>
            <a:off x="2667000" y="152400"/>
            <a:ext cx="28194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Теплоснабжение</a:t>
            </a: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>
              <a:solidFill>
                <a:prstClr val="black"/>
              </a:solidFill>
            </a:endParaRPr>
          </a:p>
        </p:txBody>
      </p:sp>
      <p:pic>
        <p:nvPicPr>
          <p:cNvPr id="17" name="Рисунок 16" descr="17065303934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92563" y="4599160"/>
            <a:ext cx="2127564" cy="1883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3CswPo3-WQ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20667" y="1057841"/>
            <a:ext cx="2037032" cy="334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Слайд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78113" y="1073717"/>
            <a:ext cx="2136617" cy="3313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file.-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29455" y="4607033"/>
            <a:ext cx="2159521" cy="188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52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/>
          </p:cNvSpPr>
          <p:nvPr/>
        </p:nvSpPr>
        <p:spPr bwMode="auto">
          <a:xfrm>
            <a:off x="1524000" y="914400"/>
            <a:ext cx="8763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2530" name="TextBox 14"/>
          <p:cNvSpPr txBox="1">
            <a:spLocks noChangeArrowheads="1"/>
          </p:cNvSpPr>
          <p:nvPr/>
        </p:nvSpPr>
        <p:spPr bwMode="auto">
          <a:xfrm>
            <a:off x="1946496" y="986829"/>
            <a:ext cx="8012317" cy="2092881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 dirty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 Программа по переселению граждан из аварийного жилищного фонда на территории муниципальных образований Калужской области на 2019-2025 годы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 2023  году на эти цели направлено – 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167,155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</a:rPr>
              <a:t>млн.руб.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/>
          </p:cNvSpPr>
          <p:nvPr>
            <p:ph type="title"/>
          </p:nvPr>
        </p:nvSpPr>
        <p:spPr>
          <a:xfrm>
            <a:off x="2667000" y="274638"/>
            <a:ext cx="6781800" cy="411162"/>
          </a:xfrm>
        </p:spPr>
        <p:txBody>
          <a:bodyPr/>
          <a:lstStyle/>
          <a:p>
            <a:pPr algn="l">
              <a:defRPr/>
            </a:pP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Национальный проект «Жильё и городская среда»</a:t>
            </a:r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4" name="Группа 13"/>
          <p:cNvGrpSpPr>
            <a:grpSpLocks/>
          </p:cNvGrpSpPr>
          <p:nvPr/>
        </p:nvGrpSpPr>
        <p:grpSpPr bwMode="auto">
          <a:xfrm>
            <a:off x="1524000" y="3"/>
            <a:ext cx="4191000" cy="1217613"/>
            <a:chOff x="0" y="1588"/>
            <a:chExt cx="4191000" cy="1217612"/>
          </a:xfrm>
        </p:grpSpPr>
        <p:pic>
          <p:nvPicPr>
            <p:cNvPr id="29719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152400" y="762000"/>
              <a:ext cx="3429000" cy="1587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838200"/>
              <a:ext cx="4191000" cy="158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-227013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7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05" name="Rectangle 7"/>
          <p:cNvSpPr>
            <a:spLocks noChangeArrowheads="1"/>
          </p:cNvSpPr>
          <p:nvPr/>
        </p:nvSpPr>
        <p:spPr bwMode="auto">
          <a:xfrm>
            <a:off x="5821379" y="6147309"/>
            <a:ext cx="4001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Товарково,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по программе переселения</a:t>
            </a:r>
          </a:p>
        </p:txBody>
      </p:sp>
      <p:sp>
        <p:nvSpPr>
          <p:cNvPr id="29706" name="Rectangle 7"/>
          <p:cNvSpPr>
            <a:spLocks noChangeArrowheads="1"/>
          </p:cNvSpPr>
          <p:nvPr/>
        </p:nvSpPr>
        <p:spPr bwMode="auto">
          <a:xfrm>
            <a:off x="2462213" y="6113470"/>
            <a:ext cx="289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endParaRPr lang="ru-RU" altLang="ru-RU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2545" name="Picture 17" descr="20200527_1445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6243" y="3548961"/>
            <a:ext cx="1711105" cy="2244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2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711" name="TextBox 21"/>
          <p:cNvSpPr txBox="1">
            <a:spLocks noChangeArrowheads="1"/>
          </p:cNvSpPr>
          <p:nvPr/>
        </p:nvSpPr>
        <p:spPr bwMode="auto">
          <a:xfrm>
            <a:off x="7010400" y="990600"/>
            <a:ext cx="304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2549" name="Picture 21" descr="20200527_1443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9337" y="3530857"/>
            <a:ext cx="1674891" cy="2263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2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716" name="TextBox 26"/>
          <p:cNvSpPr txBox="1">
            <a:spLocks noChangeArrowheads="1"/>
          </p:cNvSpPr>
          <p:nvPr/>
        </p:nvSpPr>
        <p:spPr bwMode="auto">
          <a:xfrm>
            <a:off x="1984375" y="5849945"/>
            <a:ext cx="495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IMG-20231124-WA0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67471" y="3526587"/>
            <a:ext cx="4273236" cy="2629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93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775853" y="2276963"/>
            <a:ext cx="8084961" cy="2373791"/>
          </a:xfrm>
        </p:spPr>
        <p:txBody>
          <a:bodyPr/>
          <a:lstStyle/>
          <a:p>
            <a:r>
              <a:rPr lang="ru-RU" sz="1799" dirty="0"/>
              <a:t>«Бюджет для граждан» - документ , содержащий основные положения бюджета в доступной для широкого круга заинтересованных пользователей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</a:t>
            </a:r>
            <a:r>
              <a:rPr lang="ru-RU" sz="1599" dirty="0"/>
              <a:t>ассигнований.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518" y="1484934"/>
            <a:ext cx="8228966" cy="685619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Что такое «Бюджет для граждан»?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https://sun1-55.userapi.com/s/v1/ig2/dTEIG48GscElnf_0BV5FRJQIw4lBPbkquGaVzRTKGaFh-3hIu1Y1mzpR8sYa0-5Ose-0_kXVHDFBKCzr0Jf5rPxu.jpg?size=800x983&amp;quality=95&amp;crop=0,0,800,983&amp;ava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352" y="839626"/>
            <a:ext cx="1202805" cy="14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349668" y="-1317719"/>
            <a:ext cx="184716" cy="36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99"/>
          </a:p>
        </p:txBody>
      </p:sp>
      <p:grpSp>
        <p:nvGrpSpPr>
          <p:cNvPr id="6" name="Group 16139"/>
          <p:cNvGrpSpPr/>
          <p:nvPr/>
        </p:nvGrpSpPr>
        <p:grpSpPr>
          <a:xfrm>
            <a:off x="1658249" y="4293029"/>
            <a:ext cx="3393697" cy="1440049"/>
            <a:chOff x="0" y="0"/>
            <a:chExt cx="4033520" cy="2001520"/>
          </a:xfrm>
        </p:grpSpPr>
        <p:pic>
          <p:nvPicPr>
            <p:cNvPr id="7" name="Picture 18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867660" cy="2001520"/>
            </a:xfrm>
            <a:prstGeom prst="rect">
              <a:avLst/>
            </a:prstGeom>
          </p:spPr>
        </p:pic>
        <p:sp>
          <p:nvSpPr>
            <p:cNvPr id="8" name="Shape 190"/>
            <p:cNvSpPr/>
            <p:nvPr/>
          </p:nvSpPr>
          <p:spPr>
            <a:xfrm>
              <a:off x="2867660" y="718820"/>
              <a:ext cx="1165860" cy="144780"/>
            </a:xfrm>
            <a:custGeom>
              <a:avLst/>
              <a:gdLst/>
              <a:ahLst/>
              <a:cxnLst/>
              <a:rect l="0" t="0" r="0" b="0"/>
              <a:pathLst>
                <a:path w="1165860" h="144780">
                  <a:moveTo>
                    <a:pt x="1093470" y="0"/>
                  </a:moveTo>
                  <a:lnTo>
                    <a:pt x="1165860" y="72390"/>
                  </a:lnTo>
                  <a:lnTo>
                    <a:pt x="1093470" y="144780"/>
                  </a:lnTo>
                  <a:lnTo>
                    <a:pt x="1093470" y="108585"/>
                  </a:lnTo>
                  <a:lnTo>
                    <a:pt x="0" y="108585"/>
                  </a:lnTo>
                  <a:lnTo>
                    <a:pt x="0" y="36195"/>
                  </a:lnTo>
                  <a:lnTo>
                    <a:pt x="1093470" y="36195"/>
                  </a:lnTo>
                  <a:lnTo>
                    <a:pt x="109347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06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/>
            </a:p>
          </p:txBody>
        </p:sp>
        <p:sp>
          <p:nvSpPr>
            <p:cNvPr id="9" name="Shape 191"/>
            <p:cNvSpPr/>
            <p:nvPr/>
          </p:nvSpPr>
          <p:spPr>
            <a:xfrm>
              <a:off x="2867660" y="718820"/>
              <a:ext cx="1165860" cy="144780"/>
            </a:xfrm>
            <a:custGeom>
              <a:avLst/>
              <a:gdLst/>
              <a:ahLst/>
              <a:cxnLst/>
              <a:rect l="0" t="0" r="0" b="0"/>
              <a:pathLst>
                <a:path w="1165860" h="144780">
                  <a:moveTo>
                    <a:pt x="0" y="36195"/>
                  </a:moveTo>
                  <a:lnTo>
                    <a:pt x="1093470" y="36195"/>
                  </a:lnTo>
                  <a:lnTo>
                    <a:pt x="1093470" y="0"/>
                  </a:lnTo>
                  <a:lnTo>
                    <a:pt x="1165860" y="72390"/>
                  </a:lnTo>
                  <a:lnTo>
                    <a:pt x="1093470" y="144780"/>
                  </a:lnTo>
                  <a:lnTo>
                    <a:pt x="1093470" y="108585"/>
                  </a:lnTo>
                  <a:lnTo>
                    <a:pt x="0" y="108585"/>
                  </a:ln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/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060441" y="-1119914"/>
            <a:ext cx="56404529" cy="43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pPr indent="777830" defTabSz="9143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99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«Бюджет для граждан» - документ , содержащий основные положения бюджета в доступной для широкого круга заинтересованных пользователей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ассигнований.</a:t>
            </a:r>
            <a:endParaRPr lang="ru-RU" altLang="ru-RU" sz="1799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 txBox="1">
            <a:spLocks/>
          </p:cNvSpPr>
          <p:nvPr/>
        </p:nvSpPr>
        <p:spPr bwMode="auto">
          <a:xfrm>
            <a:off x="1620573" y="838200"/>
            <a:ext cx="8895031" cy="5715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45804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>
          <a:xfrm>
            <a:off x="2062681" y="934772"/>
            <a:ext cx="5152931" cy="2523653"/>
          </a:xfrm>
          <a:solidFill>
            <a:schemeClr val="accent3">
              <a:lumMod val="60000"/>
              <a:lumOff val="40000"/>
            </a:schemeClr>
          </a:solidFill>
          <a:ln>
            <a:solidFill>
              <a:srgbClr val="458040"/>
            </a:solidFill>
          </a:ln>
        </p:spPr>
        <p:txBody>
          <a:bodyPr/>
          <a:lstStyle/>
          <a:p>
            <a:pPr algn="ctr">
              <a:spcBef>
                <a:spcPts val="0"/>
              </a:spcBef>
              <a:buNone/>
              <a:defRPr/>
            </a:pPr>
            <a:endParaRPr lang="ru-RU" altLang="ru-RU" sz="1600" b="1" dirty="0" smtClean="0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Капитальный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ремонт  крыш в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- 7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 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МКД;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Капитальный ремонт фасада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-  2 МКД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;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Капитальный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ремонт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отмостки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–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4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МКД</a:t>
            </a:r>
            <a:endParaRPr lang="ru-RU" altLang="ru-RU" sz="1600" b="1" dirty="0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Финансирование 2023 г.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–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51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млн. руб.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</a:rPr>
              <a:t>ЗАПЛАНИРОВАНО В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</a:rPr>
              <a:t>2024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</a:rPr>
              <a:t>ГОДУ                  </a:t>
            </a:r>
            <a:r>
              <a:rPr lang="ru-RU" altLang="ru-RU" sz="1800" b="1" dirty="0">
                <a:solidFill>
                  <a:srgbClr val="000099"/>
                </a:solidFill>
                <a:latin typeface="Times New Roman" pitchFamily="18" charset="0"/>
              </a:rPr>
              <a:t>ремонт в </a:t>
            </a:r>
            <a:r>
              <a:rPr lang="ru-RU" altLang="ru-RU" sz="1800" b="1" dirty="0" smtClean="0">
                <a:solidFill>
                  <a:srgbClr val="000099"/>
                </a:solidFill>
                <a:latin typeface="Times New Roman" pitchFamily="18" charset="0"/>
              </a:rPr>
              <a:t>16 </a:t>
            </a:r>
            <a:r>
              <a:rPr lang="ru-RU" altLang="ru-RU" sz="1800" b="1" dirty="0">
                <a:solidFill>
                  <a:srgbClr val="000099"/>
                </a:solidFill>
                <a:latin typeface="Times New Roman" pitchFamily="18" charset="0"/>
              </a:rPr>
              <a:t>МКД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</a:rPr>
              <a:t>на сумму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</a:rPr>
              <a:t>61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</a:rPr>
              <a:t>млн.руб.</a:t>
            </a:r>
          </a:p>
          <a:p>
            <a:pPr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24" name="Группа 13"/>
          <p:cNvGrpSpPr>
            <a:grpSpLocks/>
          </p:cNvGrpSpPr>
          <p:nvPr/>
        </p:nvGrpSpPr>
        <p:grpSpPr bwMode="auto">
          <a:xfrm>
            <a:off x="1524000" y="3"/>
            <a:ext cx="4191000" cy="1217613"/>
            <a:chOff x="0" y="1588"/>
            <a:chExt cx="4191000" cy="1217612"/>
          </a:xfrm>
        </p:grpSpPr>
        <p:pic>
          <p:nvPicPr>
            <p:cNvPr id="30738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152400" y="762000"/>
              <a:ext cx="3429000" cy="1587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838200"/>
              <a:ext cx="4191000" cy="158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-227013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7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44" name="Rectangle 22"/>
          <p:cNvSpPr>
            <a:spLocks noGrp="1"/>
          </p:cNvSpPr>
          <p:nvPr>
            <p:ph type="title" idx="4294967295"/>
          </p:nvPr>
        </p:nvSpPr>
        <p:spPr>
          <a:xfrm>
            <a:off x="2667000" y="152400"/>
            <a:ext cx="7543800" cy="533400"/>
          </a:xfrm>
        </p:spPr>
        <p:txBody>
          <a:bodyPr/>
          <a:lstStyle/>
          <a:p>
            <a:pPr algn="l"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Реализация региональной программы капитального</a:t>
            </a:r>
            <a:b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ремонта общего имущества в многоквартирных домах </a:t>
            </a: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6934200" y="3276606"/>
            <a:ext cx="3733800" cy="5878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д. Редькино, д. 10 (ремонт крыши)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2537" name="Rectangle 8"/>
          <p:cNvSpPr>
            <a:spLocks noChangeArrowheads="1"/>
          </p:cNvSpPr>
          <p:nvPr/>
        </p:nvSpPr>
        <p:spPr bwMode="auto">
          <a:xfrm>
            <a:off x="1676400" y="5920965"/>
            <a:ext cx="29718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 smtClean="0">
                <a:solidFill>
                  <a:srgbClr val="000099"/>
                </a:solidFill>
                <a:latin typeface="Times New Roman" pitchFamily="18" charset="0"/>
                <a:cs typeface="Arial" panose="020B0604020202020204" pitchFamily="34" charset="0"/>
              </a:rPr>
              <a:t>Товарково, ул.Дзержинского, д.6, ремонт крыши </a:t>
            </a:r>
            <a:endParaRPr lang="ru-RU" altLang="ru-RU" sz="1400" b="1" dirty="0">
              <a:solidFill>
                <a:srgbClr val="000099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2539" name="Rectangle 8"/>
          <p:cNvSpPr>
            <a:spLocks noChangeArrowheads="1"/>
          </p:cNvSpPr>
          <p:nvPr/>
        </p:nvSpPr>
        <p:spPr bwMode="auto">
          <a:xfrm>
            <a:off x="7543800" y="3200407"/>
            <a:ext cx="2895600" cy="1147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None/>
              <a:defRPr/>
            </a:pP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000099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000099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000099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30730" name="Rectangle 8"/>
          <p:cNvSpPr>
            <a:spLocks noChangeArrowheads="1"/>
          </p:cNvSpPr>
          <p:nvPr/>
        </p:nvSpPr>
        <p:spPr bwMode="auto">
          <a:xfrm>
            <a:off x="4644431" y="5884751"/>
            <a:ext cx="2833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п. Полотняный Завод, ул. Горняк, д.10, Фасад и отмостка</a:t>
            </a:r>
            <a:endParaRPr lang="ru-RU" altLang="ru-RU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1981200" y="3124207"/>
            <a:ext cx="2590800" cy="587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Arial" charset="0"/>
              </a:rPr>
              <a:t>  </a:t>
            </a: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7713552" y="5839484"/>
            <a:ext cx="2915216" cy="10187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г. Кондрово, ул. Интернациональная д.7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(ремонт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фасада)  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                                  </a:t>
            </a:r>
          </a:p>
        </p:txBody>
      </p:sp>
      <p:pic>
        <p:nvPicPr>
          <p:cNvPr id="22" name="Рисунок 21" descr="Кондрово, ул. Интернациональная 10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5326" y="3646287"/>
            <a:ext cx="2915217" cy="2238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 descr="Редькино, д.10 крыша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4255" y="986830"/>
            <a:ext cx="3026873" cy="2254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 descr="п. Полотняный Завод, ул. Горняк, д.10, Фасад и отмост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99160" y="3639497"/>
            <a:ext cx="2858928" cy="2249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 descr="Товарково, ул.Дзержинского, д.6, Крыша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83947" y="3639498"/>
            <a:ext cx="2869948" cy="2236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58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/>
          </p:cNvSpPr>
          <p:nvPr/>
        </p:nvSpPr>
        <p:spPr bwMode="auto">
          <a:xfrm>
            <a:off x="1676400" y="990600"/>
            <a:ext cx="8839200" cy="5562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3970" name="Rectangle 2"/>
          <p:cNvSpPr>
            <a:spLocks noGrp="1"/>
          </p:cNvSpPr>
          <p:nvPr>
            <p:ph type="title"/>
          </p:nvPr>
        </p:nvSpPr>
        <p:spPr>
          <a:xfrm>
            <a:off x="5105400" y="0"/>
            <a:ext cx="5257800" cy="457200"/>
          </a:xfrm>
        </p:spPr>
        <p:txBody>
          <a:bodyPr/>
          <a:lstStyle/>
          <a:p>
            <a:pPr algn="r"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748" name="Группа 13"/>
          <p:cNvGrpSpPr>
            <a:grpSpLocks/>
          </p:cNvGrpSpPr>
          <p:nvPr/>
        </p:nvGrpSpPr>
        <p:grpSpPr bwMode="auto">
          <a:xfrm>
            <a:off x="1524000" y="0"/>
            <a:ext cx="4191000" cy="1219200"/>
            <a:chOff x="0" y="1588"/>
            <a:chExt cx="4191000" cy="1217612"/>
          </a:xfrm>
        </p:grpSpPr>
        <p:pic>
          <p:nvPicPr>
            <p:cNvPr id="31760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596"/>
              <a:ext cx="3429000" cy="1586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8696"/>
              <a:ext cx="4191000" cy="158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39440" y="647650"/>
              <a:ext cx="837108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667000" y="228600"/>
            <a:ext cx="35814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Водоснабжение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057400" y="3657600"/>
            <a:ext cx="8305800" cy="369888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3" name="Прямоугольник 22"/>
          <p:cNvSpPr>
            <a:spLocks noChangeArrowheads="1"/>
          </p:cNvSpPr>
          <p:nvPr/>
        </p:nvSpPr>
        <p:spPr bwMode="auto">
          <a:xfrm>
            <a:off x="5105400" y="2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Водопроводных сетей – 344,3 км                                        </a:t>
            </a:r>
            <a:br>
              <a:rPr lang="ru-RU" altLang="ru-RU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Сетей канализации – 220 км</a:t>
            </a:r>
            <a:endParaRPr lang="ru-RU" altLang="ru-RU">
              <a:solidFill>
                <a:srgbClr val="000099"/>
              </a:solidFill>
            </a:endParaRPr>
          </a:p>
        </p:txBody>
      </p:sp>
      <p:graphicFrame>
        <p:nvGraphicFramePr>
          <p:cNvPr id="25" name="Схема 24"/>
          <p:cNvGraphicFramePr/>
          <p:nvPr/>
        </p:nvGraphicFramePr>
        <p:xfrm>
          <a:off x="1828800" y="914400"/>
          <a:ext cx="85344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6" name="Рисунок 25" descr="станция водоочистки Товарково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04661" y="3709659"/>
            <a:ext cx="3654583" cy="2740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 descr="станция водоочистк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85988" y="3730031"/>
            <a:ext cx="2462543" cy="1783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 descr="очистные сооружения п. Товарково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202445" y="4083117"/>
            <a:ext cx="2172831" cy="2403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TextBox 29"/>
          <p:cNvSpPr txBox="1"/>
          <p:nvPr/>
        </p:nvSpPr>
        <p:spPr>
          <a:xfrm>
            <a:off x="5730844" y="5585991"/>
            <a:ext cx="2209045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Ремонт очистных сооружений п. Товарково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7758824" y="5884752"/>
            <a:ext cx="425513" cy="380246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/>
          </p:cNvSpPr>
          <p:nvPr/>
        </p:nvSpPr>
        <p:spPr bwMode="auto">
          <a:xfrm>
            <a:off x="1828805" y="990600"/>
            <a:ext cx="8596313" cy="5562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3970" name="Rectangle 2"/>
          <p:cNvSpPr>
            <a:spLocks noGrp="1"/>
          </p:cNvSpPr>
          <p:nvPr>
            <p:ph type="title"/>
          </p:nvPr>
        </p:nvSpPr>
        <p:spPr>
          <a:xfrm>
            <a:off x="5105400" y="0"/>
            <a:ext cx="5257800" cy="685800"/>
          </a:xfrm>
        </p:spPr>
        <p:txBody>
          <a:bodyPr/>
          <a:lstStyle/>
          <a:p>
            <a:pPr algn="r"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772" name="Группа 13"/>
          <p:cNvGrpSpPr>
            <a:grpSpLocks/>
          </p:cNvGrpSpPr>
          <p:nvPr/>
        </p:nvGrpSpPr>
        <p:grpSpPr bwMode="auto">
          <a:xfrm>
            <a:off x="1524000" y="0"/>
            <a:ext cx="4191000" cy="1219200"/>
            <a:chOff x="0" y="1588"/>
            <a:chExt cx="4191000" cy="1217612"/>
          </a:xfrm>
        </p:grpSpPr>
        <p:pic>
          <p:nvPicPr>
            <p:cNvPr id="32786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596"/>
              <a:ext cx="3429000" cy="1586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8696"/>
              <a:ext cx="4191000" cy="158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39440" y="647650"/>
              <a:ext cx="837108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667000" y="228602"/>
            <a:ext cx="3581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</a:p>
        </p:txBody>
      </p:sp>
      <p:graphicFrame>
        <p:nvGraphicFramePr>
          <p:cNvPr id="16" name="Схема 15"/>
          <p:cNvGraphicFramePr/>
          <p:nvPr/>
        </p:nvGraphicFramePr>
        <p:xfrm>
          <a:off x="1981200" y="1066800"/>
          <a:ext cx="33528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1981200" y="3962400"/>
          <a:ext cx="34290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8681" name="TextBox 21"/>
          <p:cNvSpPr txBox="1">
            <a:spLocks noChangeArrowheads="1"/>
          </p:cNvSpPr>
          <p:nvPr/>
        </p:nvSpPr>
        <p:spPr bwMode="auto">
          <a:xfrm>
            <a:off x="5867401" y="3200400"/>
            <a:ext cx="146590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Маковцы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2" name="TextBox 22"/>
          <p:cNvSpPr txBox="1">
            <a:spLocks noChangeArrowheads="1"/>
          </p:cNvSpPr>
          <p:nvPr/>
        </p:nvSpPr>
        <p:spPr bwMode="auto">
          <a:xfrm>
            <a:off x="8382000" y="3200400"/>
            <a:ext cx="17526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Огорёво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3" name="TextBox 23"/>
          <p:cNvSpPr txBox="1">
            <a:spLocks noChangeArrowheads="1"/>
          </p:cNvSpPr>
          <p:nvPr/>
        </p:nvSpPr>
        <p:spPr bwMode="auto">
          <a:xfrm>
            <a:off x="6156360" y="5996415"/>
            <a:ext cx="2951429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с. Совхоз Чкаловский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Маковцы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338533" y="1077363"/>
            <a:ext cx="2456505" cy="1965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 descr="Огарево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05221" y="1106789"/>
            <a:ext cx="2522899" cy="1935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с. Совхоз Чкаловский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305332" y="3748138"/>
            <a:ext cx="2543269" cy="2172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 descr="Чкаловский Центральная поворот на ул.Садовая 1.jpg"/>
          <p:cNvPicPr>
            <a:picLocks noChangeAspect="1"/>
          </p:cNvPicPr>
          <p:nvPr/>
        </p:nvPicPr>
        <p:blipFill>
          <a:blip r:embed="rId18" cstate="print"/>
          <a:srcRect b="22245"/>
          <a:stretch>
            <a:fillRect/>
          </a:stretch>
        </p:blipFill>
        <p:spPr>
          <a:xfrm>
            <a:off x="7879536" y="3739087"/>
            <a:ext cx="2486685" cy="2191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68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/>
          </p:cNvSpPr>
          <p:nvPr/>
        </p:nvSpPr>
        <p:spPr bwMode="auto">
          <a:xfrm>
            <a:off x="1631133" y="807267"/>
            <a:ext cx="8839200" cy="58741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6866" name="Rectangle 3"/>
          <p:cNvSpPr>
            <a:spLocks noGrp="1"/>
          </p:cNvSpPr>
          <p:nvPr>
            <p:ph type="body" idx="4294967295"/>
          </p:nvPr>
        </p:nvSpPr>
        <p:spPr>
          <a:xfrm>
            <a:off x="2057403" y="990601"/>
            <a:ext cx="4642164" cy="1942723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pPr marL="360000"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Региональный проект </a:t>
            </a:r>
          </a:p>
          <a:p>
            <a:pPr marL="360000"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«Формирование комфортной городской среды»</a:t>
            </a:r>
          </a:p>
          <a:p>
            <a:pPr marL="360000" algn="ctr">
              <a:spcBef>
                <a:spcPct val="0"/>
              </a:spcBef>
              <a:buNone/>
              <a:defRPr/>
            </a:pPr>
            <a:endParaRPr lang="ru-RU" altLang="ru-RU" sz="1600" b="1" dirty="0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  <a:p>
            <a:pPr marL="360000"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Финансирование в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2023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году </a:t>
            </a:r>
          </a:p>
          <a:p>
            <a:pPr marL="360000"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 – 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 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39, 941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млн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. руб.</a:t>
            </a:r>
          </a:p>
          <a:p>
            <a:pPr marL="360000"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Финансирование на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2024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год</a:t>
            </a:r>
          </a:p>
          <a:p>
            <a:pPr marL="360000"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 –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36, 503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млн. руб.</a:t>
            </a:r>
          </a:p>
          <a:p>
            <a:pPr algn="ctr">
              <a:buFont typeface="Arial" charset="0"/>
              <a:buNone/>
              <a:defRPr/>
            </a:pPr>
            <a:endParaRPr lang="ru-RU" altLang="ru-RU" sz="1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33796" name="Группа 13"/>
          <p:cNvGrpSpPr>
            <a:grpSpLocks/>
          </p:cNvGrpSpPr>
          <p:nvPr/>
        </p:nvGrpSpPr>
        <p:grpSpPr bwMode="auto">
          <a:xfrm>
            <a:off x="1524000" y="3"/>
            <a:ext cx="4191000" cy="1217613"/>
            <a:chOff x="0" y="1588"/>
            <a:chExt cx="4191000" cy="1217612"/>
          </a:xfrm>
        </p:grpSpPr>
        <p:pic>
          <p:nvPicPr>
            <p:cNvPr id="33810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152400" y="762000"/>
              <a:ext cx="3429000" cy="1587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838200"/>
              <a:ext cx="4191000" cy="158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-227013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7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40" name="Rectangle 22"/>
          <p:cNvSpPr>
            <a:spLocks noGrp="1"/>
          </p:cNvSpPr>
          <p:nvPr>
            <p:ph type="title" idx="4294967295"/>
          </p:nvPr>
        </p:nvSpPr>
        <p:spPr>
          <a:xfrm>
            <a:off x="2819400" y="228601"/>
            <a:ext cx="6553200" cy="487363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Национальный проект «Жильё и городская среда»</a:t>
            </a: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Box 20"/>
          <p:cNvSpPr txBox="1">
            <a:spLocks noChangeArrowheads="1"/>
          </p:cNvSpPr>
          <p:nvPr/>
        </p:nvSpPr>
        <p:spPr bwMode="auto">
          <a:xfrm>
            <a:off x="5410200" y="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3802" name="Rectangle 8"/>
          <p:cNvSpPr>
            <a:spLocks noChangeArrowheads="1"/>
          </p:cNvSpPr>
          <p:nvPr/>
        </p:nvSpPr>
        <p:spPr bwMode="auto">
          <a:xfrm>
            <a:off x="1981200" y="5703686"/>
            <a:ext cx="1905000" cy="73866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игровой комплекс                                </a:t>
            </a:r>
            <a:r>
              <a:rPr lang="ru-RU" altLang="ru-RU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altLang="ru-RU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Пятовский</a:t>
            </a:r>
            <a:endParaRPr lang="ru-RU" altLang="ru-RU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 descr="20230809_165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2653" y="3911102"/>
            <a:ext cx="3358835" cy="2281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Рисунок 32" descr="IMG_53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9813" y="878188"/>
            <a:ext cx="3331675" cy="233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369521" y="3268302"/>
            <a:ext cx="2960483" cy="587853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Парк Дубки Село Льва Толстого   </a:t>
            </a:r>
          </a:p>
          <a:p>
            <a:pPr algn="ctr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0000FF"/>
                </a:solidFill>
                <a:latin typeface="Times New Roman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7543800" y="6129196"/>
            <a:ext cx="2590800" cy="52322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</a:pPr>
            <a:r>
              <a:rPr lang="ru-RU" altLang="ru-RU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Общественная территория 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ru-RU" altLang="ru-RU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Кондрово</a:t>
            </a:r>
          </a:p>
        </p:txBody>
      </p:sp>
      <p:pic>
        <p:nvPicPr>
          <p:cNvPr id="34" name="Рисунок 33" descr="image-9-Полотняный Завод 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63772" y="2968278"/>
            <a:ext cx="2607397" cy="3323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803" name="TextBox 37"/>
          <p:cNvSpPr txBox="1">
            <a:spLocks noChangeArrowheads="1"/>
          </p:cNvSpPr>
          <p:nvPr/>
        </p:nvSpPr>
        <p:spPr bwMode="auto">
          <a:xfrm>
            <a:off x="4539559" y="5657856"/>
            <a:ext cx="2286000" cy="95410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 ул. Молодежная 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п. Полотняный Завод</a:t>
            </a:r>
            <a:endParaRPr lang="ru-RU" altLang="ru-RU" sz="1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34" descr="54538b04-47e2-4ebf-8398-8909b715bfb6.jpg"/>
          <p:cNvPicPr>
            <a:picLocks noChangeAspect="1"/>
          </p:cNvPicPr>
          <p:nvPr/>
        </p:nvPicPr>
        <p:blipFill>
          <a:blip r:embed="rId8" cstate="print"/>
          <a:srcRect l="31844" t="11617" r="11522" b="15908"/>
          <a:stretch>
            <a:fillRect/>
          </a:stretch>
        </p:blipFill>
        <p:spPr>
          <a:xfrm>
            <a:off x="1756375" y="2987644"/>
            <a:ext cx="2539388" cy="2661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715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/>
          </p:cNvSpPr>
          <p:nvPr/>
        </p:nvSpPr>
        <p:spPr bwMode="auto">
          <a:xfrm>
            <a:off x="1828800" y="829147"/>
            <a:ext cx="8686800" cy="5791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1981200" y="914400"/>
          <a:ext cx="24384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4820" name="Группа 13"/>
          <p:cNvGrpSpPr>
            <a:grpSpLocks/>
          </p:cNvGrpSpPr>
          <p:nvPr/>
        </p:nvGrpSpPr>
        <p:grpSpPr bwMode="auto">
          <a:xfrm>
            <a:off x="1371600" y="3"/>
            <a:ext cx="4191000" cy="1217613"/>
            <a:chOff x="0" y="1588"/>
            <a:chExt cx="4191000" cy="1217612"/>
          </a:xfrm>
        </p:grpSpPr>
        <p:pic>
          <p:nvPicPr>
            <p:cNvPr id="34834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152400" y="762000"/>
              <a:ext cx="3429000" cy="1587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838200"/>
              <a:ext cx="4191000" cy="158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-227013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7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8" name="Rectangle 22"/>
          <p:cNvSpPr>
            <a:spLocks noGrp="1"/>
          </p:cNvSpPr>
          <p:nvPr>
            <p:ph type="title" idx="4294967295"/>
          </p:nvPr>
        </p:nvSpPr>
        <p:spPr>
          <a:xfrm>
            <a:off x="2590800" y="274638"/>
            <a:ext cx="7620000" cy="411162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Программы поддержки местных инициатив</a:t>
            </a:r>
            <a:endParaRPr lang="ru-RU" altLang="ru-RU" sz="1800" b="1" dirty="0">
              <a:solidFill>
                <a:srgbClr val="000099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00" y="5939079"/>
            <a:ext cx="2895600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Д. Редькино, спортивная площадка</a:t>
            </a:r>
            <a:endParaRPr lang="ru-RU" sz="1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2"/>
          <p:cNvSpPr>
            <a:spLocks noChangeArrowheads="1"/>
          </p:cNvSpPr>
          <p:nvPr/>
        </p:nvSpPr>
        <p:spPr bwMode="auto">
          <a:xfrm>
            <a:off x="7620000" y="3200407"/>
            <a:ext cx="2743200" cy="27622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Парк отдыха д. Дубинино</a:t>
            </a:r>
            <a:endParaRPr lang="ru-RU" sz="1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6" name="TextBox 27"/>
          <p:cNvSpPr txBox="1">
            <a:spLocks noChangeArrowheads="1"/>
          </p:cNvSpPr>
          <p:nvPr/>
        </p:nvSpPr>
        <p:spPr bwMode="auto">
          <a:xfrm>
            <a:off x="4495800" y="3200405"/>
            <a:ext cx="2895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Детская площадка деревня Екимково</a:t>
            </a:r>
          </a:p>
        </p:txBody>
      </p:sp>
      <p:sp>
        <p:nvSpPr>
          <p:cNvPr id="34827" name="TextBox 31"/>
          <p:cNvSpPr txBox="1">
            <a:spLocks noChangeArrowheads="1"/>
          </p:cNvSpPr>
          <p:nvPr/>
        </p:nvSpPr>
        <p:spPr bwMode="auto">
          <a:xfrm>
            <a:off x="4508629" y="5975293"/>
            <a:ext cx="28337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Карцово ,  ремонт Дома культуры</a:t>
            </a:r>
            <a:endParaRPr lang="ru-RU" altLang="ru-RU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8" name="TextBox 33"/>
          <p:cNvSpPr txBox="1">
            <a:spLocks noChangeArrowheads="1"/>
          </p:cNvSpPr>
          <p:nvPr/>
        </p:nvSpPr>
        <p:spPr bwMode="auto">
          <a:xfrm>
            <a:off x="1905003" y="6324607"/>
            <a:ext cx="29295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Льва Толстого устройство тротуара</a:t>
            </a:r>
            <a:endParaRPr lang="ru-RU" altLang="ru-RU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Теннисная площадка в д. Екимково.jpg"/>
          <p:cNvPicPr>
            <a:picLocks noChangeAspect="1"/>
          </p:cNvPicPr>
          <p:nvPr/>
        </p:nvPicPr>
        <p:blipFill>
          <a:blip r:embed="rId10" cstate="print"/>
          <a:srcRect l="11060" r="30512" b="13890"/>
          <a:stretch>
            <a:fillRect/>
          </a:stretch>
        </p:blipFill>
        <p:spPr>
          <a:xfrm>
            <a:off x="4445253" y="941562"/>
            <a:ext cx="3078179" cy="2236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парк отдыха дубинино 2.jpg"/>
          <p:cNvPicPr>
            <a:picLocks noChangeAspect="1"/>
          </p:cNvPicPr>
          <p:nvPr/>
        </p:nvPicPr>
        <p:blipFill>
          <a:blip r:embed="rId11" cstate="print"/>
          <a:srcRect l="19362" r="21079" b="25782"/>
          <a:stretch>
            <a:fillRect/>
          </a:stretch>
        </p:blipFill>
        <p:spPr>
          <a:xfrm>
            <a:off x="7626389" y="933246"/>
            <a:ext cx="2830367" cy="2235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 descr="IMG_058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25263" y="3666653"/>
            <a:ext cx="2913224" cy="2136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 descr="IMG_277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85164" y="3250194"/>
            <a:ext cx="2312029" cy="308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 descr="PHOTO-2024-01-29-14-11-23.jpg"/>
          <p:cNvPicPr>
            <a:picLocks noChangeAspect="1"/>
          </p:cNvPicPr>
          <p:nvPr/>
        </p:nvPicPr>
        <p:blipFill>
          <a:blip r:embed="rId14" cstate="print"/>
          <a:srcRect b="41111"/>
          <a:stretch>
            <a:fillRect/>
          </a:stretch>
        </p:blipFill>
        <p:spPr>
          <a:xfrm>
            <a:off x="7588249" y="3649604"/>
            <a:ext cx="2889251" cy="2268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78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/>
          </p:cNvSpPr>
          <p:nvPr/>
        </p:nvSpPr>
        <p:spPr bwMode="auto">
          <a:xfrm>
            <a:off x="1676400" y="1143000"/>
            <a:ext cx="8839200" cy="5410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b="1" dirty="0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196" name="Rectangle 11"/>
          <p:cNvSpPr>
            <a:spLocks noGrp="1"/>
          </p:cNvSpPr>
          <p:nvPr>
            <p:ph type="title"/>
          </p:nvPr>
        </p:nvSpPr>
        <p:spPr>
          <a:xfrm>
            <a:off x="2819400" y="228604"/>
            <a:ext cx="3429000" cy="411163"/>
          </a:xfrm>
        </p:spPr>
        <p:txBody>
          <a:bodyPr/>
          <a:lstStyle/>
          <a:p>
            <a:pPr algn="l"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Дорожное хозяйство</a:t>
            </a:r>
          </a:p>
        </p:txBody>
      </p:sp>
      <p:grpSp>
        <p:nvGrpSpPr>
          <p:cNvPr id="10245" name="Группа 13"/>
          <p:cNvGrpSpPr>
            <a:grpSpLocks/>
          </p:cNvGrpSpPr>
          <p:nvPr/>
        </p:nvGrpSpPr>
        <p:grpSpPr bwMode="auto">
          <a:xfrm>
            <a:off x="1524000" y="3"/>
            <a:ext cx="4191000" cy="1217613"/>
            <a:chOff x="0" y="1588"/>
            <a:chExt cx="4191000" cy="1217612"/>
          </a:xfrm>
        </p:grpSpPr>
        <p:pic>
          <p:nvPicPr>
            <p:cNvPr id="10259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152400" y="762000"/>
              <a:ext cx="3429000" cy="1587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838200"/>
              <a:ext cx="4191000" cy="158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-227013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7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4"/>
          <p:cNvGraphicFramePr>
            <a:graphicFrameLocks noGrp="1"/>
          </p:cNvGraphicFramePr>
          <p:nvPr/>
        </p:nvGraphicFramePr>
        <p:xfrm>
          <a:off x="6781803" y="1295400"/>
          <a:ext cx="35941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248" name="Прямоугольник 24"/>
          <p:cNvSpPr>
            <a:spLocks noChangeArrowheads="1"/>
          </p:cNvSpPr>
          <p:nvPr/>
        </p:nvSpPr>
        <p:spPr bwMode="auto">
          <a:xfrm>
            <a:off x="5791203" y="76204"/>
            <a:ext cx="3340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Ремонт дорог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областного значения –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18,2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alt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 – 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15,4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alt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9" name="TextBox 26"/>
          <p:cNvSpPr txBox="1">
            <a:spLocks noChangeArrowheads="1"/>
          </p:cNvSpPr>
          <p:nvPr/>
        </p:nvSpPr>
        <p:spPr bwMode="auto">
          <a:xfrm>
            <a:off x="2145674" y="3657603"/>
            <a:ext cx="22090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Тургенева, </a:t>
            </a:r>
            <a:r>
              <a:rPr lang="ru-RU" altLang="ru-RU" sz="1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Кондрово</a:t>
            </a:r>
          </a:p>
        </p:txBody>
      </p:sp>
      <p:sp>
        <p:nvSpPr>
          <p:cNvPr id="10250" name="TextBox 31"/>
          <p:cNvSpPr txBox="1">
            <a:spLocks noChangeArrowheads="1"/>
          </p:cNvSpPr>
          <p:nvPr/>
        </p:nvSpPr>
        <p:spPr bwMode="auto">
          <a:xfrm>
            <a:off x="4753069" y="3530851"/>
            <a:ext cx="19525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alt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Молодежная, п. Полотняный завод </a:t>
            </a:r>
            <a:endParaRPr lang="ru-RU" altLang="ru-RU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1" name="TextBox 32"/>
          <p:cNvSpPr txBox="1">
            <a:spLocks noChangeArrowheads="1"/>
          </p:cNvSpPr>
          <p:nvPr/>
        </p:nvSpPr>
        <p:spPr bwMode="auto">
          <a:xfrm>
            <a:off x="2118511" y="6248407"/>
            <a:ext cx="26058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alt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Полевая, с. Льва Толстого</a:t>
            </a:r>
            <a:endParaRPr lang="ru-RU" altLang="ru-RU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2" name="TextBox 33"/>
          <p:cNvSpPr txBox="1">
            <a:spLocks noChangeArrowheads="1"/>
          </p:cNvSpPr>
          <p:nvPr/>
        </p:nvSpPr>
        <p:spPr bwMode="auto">
          <a:xfrm>
            <a:off x="4463361" y="6248407"/>
            <a:ext cx="308044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Советская, г. Кондрово</a:t>
            </a:r>
            <a:endParaRPr lang="ru-RU" altLang="ru-RU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3" name="TextBox 34"/>
          <p:cNvSpPr txBox="1">
            <a:spLocks noChangeArrowheads="1"/>
          </p:cNvSpPr>
          <p:nvPr/>
        </p:nvSpPr>
        <p:spPr bwMode="auto">
          <a:xfrm>
            <a:off x="7514376" y="6248407"/>
            <a:ext cx="2848824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Куйбышева г. Кондрово</a:t>
            </a:r>
            <a:endParaRPr lang="ru-RU" altLang="ru-RU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Тургенева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9069" y="1176951"/>
            <a:ext cx="2033635" cy="2417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 descr="Молодежка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08523" y="1167900"/>
            <a:ext cx="1837544" cy="240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Куйбышев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58520" y="4065007"/>
            <a:ext cx="3594461" cy="218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 descr="Полевая 2.jpg"/>
          <p:cNvPicPr>
            <a:picLocks noChangeAspect="1"/>
          </p:cNvPicPr>
          <p:nvPr/>
        </p:nvPicPr>
        <p:blipFill>
          <a:blip r:embed="rId9" cstate="print"/>
          <a:srcRect b="21172"/>
          <a:stretch>
            <a:fillRect/>
          </a:stretch>
        </p:blipFill>
        <p:spPr>
          <a:xfrm>
            <a:off x="2167309" y="3910480"/>
            <a:ext cx="1988232" cy="2363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 descr="Советская 3 (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51896" y="4065765"/>
            <a:ext cx="2193353" cy="2193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27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28800" y="762000"/>
            <a:ext cx="8686800" cy="579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6867" name="Rectangle 2"/>
          <p:cNvSpPr>
            <a:spLocks noGrp="1"/>
          </p:cNvSpPr>
          <p:nvPr>
            <p:ph type="title"/>
          </p:nvPr>
        </p:nvSpPr>
        <p:spPr>
          <a:xfrm>
            <a:off x="2362200" y="152404"/>
            <a:ext cx="2438400" cy="563563"/>
          </a:xfrm>
        </p:spPr>
        <p:txBody>
          <a:bodyPr/>
          <a:lstStyle/>
          <a:p>
            <a:r>
              <a:rPr lang="ru-RU" altLang="ru-RU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</a:t>
            </a:r>
          </a:p>
        </p:txBody>
      </p:sp>
      <p:grpSp>
        <p:nvGrpSpPr>
          <p:cNvPr id="36868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36877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14"/>
          <p:cNvSpPr txBox="1">
            <a:spLocks noChangeArrowheads="1"/>
          </p:cNvSpPr>
          <p:nvPr/>
        </p:nvSpPr>
        <p:spPr bwMode="auto">
          <a:xfrm>
            <a:off x="7086600" y="3505202"/>
            <a:ext cx="32004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Уровень газификации: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всего по району – </a:t>
            </a:r>
            <a:r>
              <a:rPr lang="ru-RU" alt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90 </a:t>
            </a: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%,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сельской местности – </a:t>
            </a:r>
            <a:r>
              <a:rPr lang="ru-RU" alt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81 </a:t>
            </a: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graphicFrame>
        <p:nvGraphicFramePr>
          <p:cNvPr id="16" name="Схема 15"/>
          <p:cNvGraphicFramePr/>
          <p:nvPr/>
        </p:nvGraphicFramePr>
        <p:xfrm>
          <a:off x="5562600" y="914400"/>
          <a:ext cx="47244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Рисунок 20" descr="Ярцево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18925" y="3512748"/>
            <a:ext cx="4576715" cy="280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ярцево (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27979" y="932509"/>
            <a:ext cx="3440319" cy="2227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1892176" y="3168713"/>
            <a:ext cx="4436199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Пуск газа д. Ярцево, СП «Деревня Галкино»</a:t>
            </a: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IMG-20240206-WA0009.jpg"/>
          <p:cNvPicPr>
            <a:picLocks noChangeAspect="1"/>
          </p:cNvPicPr>
          <p:nvPr/>
        </p:nvPicPr>
        <p:blipFill>
          <a:blip r:embed="rId11" cstate="print"/>
          <a:srcRect b="18317"/>
          <a:stretch>
            <a:fillRect/>
          </a:stretch>
        </p:blipFill>
        <p:spPr>
          <a:xfrm>
            <a:off x="7035156" y="4526738"/>
            <a:ext cx="3251821" cy="1647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25"/>
          <p:cNvSpPr txBox="1"/>
          <p:nvPr/>
        </p:nvSpPr>
        <p:spPr>
          <a:xfrm>
            <a:off x="6446071" y="6255948"/>
            <a:ext cx="407406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Подключение «Вечного огня» с. Льва Толстого</a:t>
            </a:r>
            <a:endParaRPr lang="ru-RU" sz="1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 txBox="1">
            <a:spLocks/>
          </p:cNvSpPr>
          <p:nvPr/>
        </p:nvSpPr>
        <p:spPr>
          <a:xfrm>
            <a:off x="1752600" y="838200"/>
            <a:ext cx="8763000" cy="563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               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Выплачено пособий на сумму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 50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млн. руб. на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600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детей</a:t>
            </a: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152400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5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12302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6" name="TextBox 21"/>
          <p:cNvSpPr txBox="1">
            <a:spLocks noChangeArrowheads="1"/>
          </p:cNvSpPr>
          <p:nvPr/>
        </p:nvSpPr>
        <p:spPr bwMode="auto">
          <a:xfrm>
            <a:off x="2667005" y="17464"/>
            <a:ext cx="7750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ДЕМОГРАФИЯ – региональный проект «Финансовая поддержка семей при рождении детей»</a:t>
            </a:r>
          </a:p>
        </p:txBody>
      </p:sp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1847853" y="3810000"/>
            <a:ext cx="8515351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В Дзержинском районе зарегистрирована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908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многодетная семья, где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воспитываются 2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974 детей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2298" name="Rectangle 143"/>
          <p:cNvSpPr>
            <a:spLocks noChangeArrowheads="1"/>
          </p:cNvSpPr>
          <p:nvPr/>
        </p:nvSpPr>
        <p:spPr bwMode="auto">
          <a:xfrm>
            <a:off x="1982791" y="839788"/>
            <a:ext cx="860901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1828800" y="1295402"/>
            <a:ext cx="3754439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003399"/>
                </a:solidFill>
                <a:latin typeface="Times New Roman" pitchFamily="18" charset="0"/>
              </a:rPr>
              <a:t>Количество многодетных семей с тремя и более детьми ежегодно увеличивается.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0099"/>
                </a:solidFill>
                <a:latin typeface="Times New Roman" pitchFamily="18" charset="0"/>
              </a:rPr>
              <a:t>Обеспечены многодетные семьи: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0099"/>
                </a:solidFill>
                <a:latin typeface="Times New Roman" pitchFamily="18" charset="0"/>
              </a:rPr>
              <a:t>- земельными участками – </a:t>
            </a:r>
            <a:r>
              <a:rPr lang="ru-RU" altLang="ru-RU" sz="1400" b="1" dirty="0" smtClean="0">
                <a:solidFill>
                  <a:srgbClr val="000099"/>
                </a:solidFill>
                <a:latin typeface="Times New Roman" pitchFamily="18" charset="0"/>
              </a:rPr>
              <a:t>10 семей;</a:t>
            </a:r>
            <a:endParaRPr lang="ru-RU" altLang="ru-RU" sz="14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0099"/>
                </a:solidFill>
                <a:latin typeface="Times New Roman" pitchFamily="18" charset="0"/>
              </a:rPr>
              <a:t>- льготами по ЖКУ – </a:t>
            </a:r>
            <a:r>
              <a:rPr lang="ru-RU" altLang="ru-RU" sz="1400" b="1" dirty="0" smtClean="0">
                <a:solidFill>
                  <a:srgbClr val="000099"/>
                </a:solidFill>
                <a:latin typeface="Times New Roman" pitchFamily="18" charset="0"/>
              </a:rPr>
              <a:t>60 </a:t>
            </a:r>
            <a:r>
              <a:rPr lang="ru-RU" altLang="ru-RU" sz="1400" b="1" dirty="0">
                <a:solidFill>
                  <a:srgbClr val="000099"/>
                </a:solidFill>
                <a:latin typeface="Times New Roman" pitchFamily="18" charset="0"/>
              </a:rPr>
              <a:t>семей;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0099"/>
                </a:solidFill>
                <a:latin typeface="Times New Roman" pitchFamily="18" charset="0"/>
              </a:rPr>
              <a:t>- </a:t>
            </a:r>
            <a:r>
              <a:rPr lang="ru-RU" altLang="ru-RU" sz="1400" b="1" dirty="0" smtClean="0">
                <a:solidFill>
                  <a:srgbClr val="000099"/>
                </a:solidFill>
                <a:latin typeface="Times New Roman" pitchFamily="18" charset="0"/>
              </a:rPr>
              <a:t>9 </a:t>
            </a:r>
            <a:r>
              <a:rPr lang="ru-RU" altLang="ru-RU" sz="1400" b="1" dirty="0">
                <a:solidFill>
                  <a:srgbClr val="000099"/>
                </a:solidFill>
                <a:latin typeface="Times New Roman" pitchFamily="18" charset="0"/>
              </a:rPr>
              <a:t>семей получили компенсацию процентной ставки по ипотечному кредитованию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0099"/>
                </a:solidFill>
                <a:latin typeface="Times New Roman" pitchFamily="18" charset="0"/>
              </a:rPr>
              <a:t>- государственной социальной помощью – 136 семьи на сумму</a:t>
            </a:r>
            <a:r>
              <a:rPr lang="en-US" altLang="ru-RU" sz="1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altLang="ru-RU" sz="1400" b="1" dirty="0">
                <a:solidFill>
                  <a:srgbClr val="000099"/>
                </a:solidFill>
                <a:latin typeface="Times New Roman" pitchFamily="18" charset="0"/>
              </a:rPr>
              <a:t>8,5 млн. руб.</a:t>
            </a:r>
          </a:p>
        </p:txBody>
      </p:sp>
      <p:graphicFrame>
        <p:nvGraphicFramePr>
          <p:cNvPr id="19" name="Object 6"/>
          <p:cNvGraphicFramePr>
            <a:graphicFrameLocks noChangeAspect="1"/>
          </p:cNvGraphicFramePr>
          <p:nvPr/>
        </p:nvGraphicFramePr>
        <p:xfrm>
          <a:off x="5867405" y="1295400"/>
          <a:ext cx="4498975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5562600" y="2057400"/>
            <a:ext cx="381000" cy="304800"/>
          </a:xfrm>
          <a:prstGeom prst="rightArrow">
            <a:avLst/>
          </a:prstGeom>
          <a:solidFill>
            <a:srgbClr val="CCFF99"/>
          </a:solidFill>
          <a:ln>
            <a:solidFill>
              <a:srgbClr val="458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3029893" y="3859046"/>
          <a:ext cx="6477000" cy="268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7629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/>
          </p:cNvSpPr>
          <p:nvPr/>
        </p:nvSpPr>
        <p:spPr bwMode="auto">
          <a:xfrm>
            <a:off x="1676400" y="838200"/>
            <a:ext cx="8839200" cy="57721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5" y="188914"/>
            <a:ext cx="7826375" cy="649287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</a:rPr>
              <a:t>Социальная </a:t>
            </a:r>
            <a:r>
              <a:rPr lang="ru-RU" altLang="ru-RU" sz="20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поддержка </a:t>
            </a: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</a:rPr>
              <a:t>семей</a:t>
            </a:r>
          </a:p>
        </p:txBody>
      </p:sp>
      <p:grpSp>
        <p:nvGrpSpPr>
          <p:cNvPr id="37892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37905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2"/>
          <p:cNvSpPr txBox="1">
            <a:spLocks noChangeArrowheads="1"/>
          </p:cNvSpPr>
          <p:nvPr/>
        </p:nvSpPr>
        <p:spPr bwMode="auto">
          <a:xfrm>
            <a:off x="1787528" y="763588"/>
            <a:ext cx="8642351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5" name="Rectangle 3"/>
          <p:cNvSpPr txBox="1">
            <a:spLocks noChangeArrowheads="1"/>
          </p:cNvSpPr>
          <p:nvPr/>
        </p:nvSpPr>
        <p:spPr bwMode="auto">
          <a:xfrm>
            <a:off x="1936751" y="1295400"/>
            <a:ext cx="8496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endParaRPr lang="ru-RU" altLang="ru-RU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3813775" y="6010751"/>
            <a:ext cx="2476500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 Швейная мастерская</a:t>
            </a:r>
            <a:endParaRPr lang="ru-RU" altLang="ru-RU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6421171" y="6018299"/>
            <a:ext cx="1752600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Пекарня</a:t>
            </a:r>
            <a:endParaRPr lang="ru-RU" altLang="ru-RU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105" name="TextBox 1"/>
          <p:cNvSpPr txBox="1">
            <a:spLocks noChangeArrowheads="1"/>
          </p:cNvSpPr>
          <p:nvPr/>
        </p:nvSpPr>
        <p:spPr bwMode="auto">
          <a:xfrm>
            <a:off x="1981203" y="6019802"/>
            <a:ext cx="17145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Шиномонтаж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6" name="TextBox 2"/>
          <p:cNvSpPr txBox="1">
            <a:spLocks noChangeArrowheads="1"/>
          </p:cNvSpPr>
          <p:nvPr/>
        </p:nvSpPr>
        <p:spPr bwMode="auto">
          <a:xfrm>
            <a:off x="8534400" y="4724402"/>
            <a:ext cx="1905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</a:rPr>
              <a:t>Оказание косметических услуг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057400" y="838200"/>
            <a:ext cx="59436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 eaLnBrk="0" fontAlgn="base" hangingPunct="0"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00FF"/>
                </a:solidFill>
                <a:latin typeface="Times New Roman" pitchFamily="18" charset="0"/>
              </a:rPr>
              <a:t>Государственную социальную помощь на основании социального контракта получили </a:t>
            </a:r>
            <a:r>
              <a:rPr lang="ru-RU" altLang="ru-RU" sz="1400" b="1" dirty="0" smtClean="0">
                <a:solidFill>
                  <a:srgbClr val="0000FF"/>
                </a:solidFill>
                <a:latin typeface="Times New Roman" pitchFamily="18" charset="0"/>
              </a:rPr>
              <a:t>110семей </a:t>
            </a:r>
            <a:r>
              <a:rPr lang="ru-RU" altLang="ru-RU" sz="1400" b="1" dirty="0">
                <a:solidFill>
                  <a:srgbClr val="0000FF"/>
                </a:solidFill>
                <a:latin typeface="Times New Roman" pitchFamily="18" charset="0"/>
              </a:rPr>
              <a:t>на сумму </a:t>
            </a:r>
            <a:r>
              <a:rPr lang="ru-RU" altLang="ru-RU" sz="1400" b="1" dirty="0" smtClean="0">
                <a:solidFill>
                  <a:srgbClr val="0000FF"/>
                </a:solidFill>
                <a:latin typeface="Times New Roman" pitchFamily="18" charset="0"/>
              </a:rPr>
              <a:t>23 </a:t>
            </a:r>
            <a:r>
              <a:rPr lang="ru-RU" altLang="ru-RU" sz="1400" b="1" dirty="0">
                <a:solidFill>
                  <a:srgbClr val="0000FF"/>
                </a:solidFill>
                <a:latin typeface="Times New Roman" pitchFamily="18" charset="0"/>
              </a:rPr>
              <a:t>млн. руб.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Arial"/>
              </a:rPr>
              <a:t> – </a:t>
            </a:r>
          </a:p>
          <a:p>
            <a:pPr algn="just" eaLnBrk="0" fontAlgn="base" hangingPunct="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Arial"/>
              </a:rPr>
              <a:t>16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cs typeface="Arial"/>
              </a:rPr>
              <a:t>семей 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Arial"/>
              </a:rPr>
              <a:t>приобрели предметы первой необходимости – </a:t>
            </a: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Arial"/>
              </a:rPr>
              <a:t>1,4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cs typeface="Arial"/>
              </a:rPr>
              <a:t>млн. </a:t>
            </a: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Arial"/>
              </a:rPr>
              <a:t>руб.</a:t>
            </a:r>
            <a:endParaRPr lang="ru-RU" sz="1400" dirty="0">
              <a:solidFill>
                <a:srgbClr val="C00000"/>
              </a:solidFill>
              <a:latin typeface="Times New Roman"/>
            </a:endParaRPr>
          </a:p>
          <a:p>
            <a:pPr algn="just" eaLnBrk="0" fontAlgn="base" hangingPunct="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Arial"/>
              </a:rPr>
              <a:t>14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cs typeface="Arial"/>
              </a:rPr>
              <a:t>семей</a:t>
            </a:r>
            <a:r>
              <a:rPr lang="ru-RU" sz="1400" dirty="0">
                <a:solidFill>
                  <a:srgbClr val="C00000"/>
                </a:solidFill>
                <a:latin typeface="Times New Roman"/>
                <a:cs typeface="Arial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Arial"/>
              </a:rPr>
              <a:t>развивают личное подсобное хозяйство – </a:t>
            </a: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Arial"/>
              </a:rPr>
              <a:t>2,8  млн.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cs typeface="Arial"/>
              </a:rPr>
              <a:t>руб.</a:t>
            </a:r>
            <a:endParaRPr lang="ru-RU" sz="1400" dirty="0">
              <a:solidFill>
                <a:srgbClr val="C00000"/>
              </a:solidFill>
              <a:latin typeface="Times New Roman"/>
            </a:endParaRPr>
          </a:p>
          <a:p>
            <a:pPr algn="just" eaLnBrk="0" fontAlgn="base" hangingPunct="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Arial"/>
              </a:rPr>
              <a:t>31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cs typeface="Arial"/>
              </a:rPr>
              <a:t>безработному гражданину 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Arial"/>
              </a:rPr>
              <a:t>оказана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cs typeface="Arial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Arial"/>
              </a:rPr>
              <a:t>помощь в поиске работы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cs typeface="Arial"/>
              </a:rPr>
              <a:t>  – </a:t>
            </a: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Arial"/>
              </a:rPr>
              <a:t>1,8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cs typeface="Arial"/>
              </a:rPr>
              <a:t>тыс. руб.</a:t>
            </a:r>
            <a:endParaRPr lang="ru-RU" sz="1400" dirty="0">
              <a:solidFill>
                <a:srgbClr val="C00000"/>
              </a:solidFill>
              <a:latin typeface="Times New Roman"/>
            </a:endParaRPr>
          </a:p>
          <a:p>
            <a:pPr algn="just" eaLnBrk="0" fontAlgn="base" hangingPunct="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Arial"/>
              </a:rPr>
              <a:t>49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cs typeface="Arial"/>
              </a:rPr>
              <a:t>семей 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Arial"/>
              </a:rPr>
              <a:t>развивают предпринимательскую деятельность  – </a:t>
            </a: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Arial"/>
              </a:rPr>
              <a:t>17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cs typeface="Arial"/>
              </a:rPr>
              <a:t>млн. руб.  </a:t>
            </a:r>
            <a:endParaRPr lang="ru-RU" sz="1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1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22" name="Рисунок 19" descr="D:\Мои документы\СОЦИАЛЬНЫЙ КОНТРАКТ\СОЦКОНТРАКТ 2023 ГОД\ФОТО 2023 год\Александров А.А\3.jpg"/>
          <p:cNvPicPr>
            <a:picLocks noChangeAspect="1" noChangeArrowheads="1"/>
          </p:cNvPicPr>
          <p:nvPr/>
        </p:nvPicPr>
        <p:blipFill>
          <a:blip r:embed="rId4" cstate="print"/>
          <a:srcRect t="10066" b="10535"/>
          <a:stretch>
            <a:fillRect/>
          </a:stretch>
        </p:blipFill>
        <p:spPr bwMode="auto">
          <a:xfrm>
            <a:off x="1801641" y="2863913"/>
            <a:ext cx="1964603" cy="289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0" descr="D:\Мои документы\СОЦИАЛЬНЫЙ КОНТРАКТ\СОЦКОНТРАКТ 2023 ГОД\ФОТО 2023 год\Якушева Е.Н. швея\Якушева Е.Н. швея ФОТО.jpg"/>
          <p:cNvPicPr>
            <a:picLocks noChangeAspect="1" noChangeArrowheads="1"/>
          </p:cNvPicPr>
          <p:nvPr/>
        </p:nvPicPr>
        <p:blipFill>
          <a:blip r:embed="rId5" cstate="print"/>
          <a:srcRect t="7391" b="10934"/>
          <a:stretch>
            <a:fillRect/>
          </a:stretch>
        </p:blipFill>
        <p:spPr bwMode="auto">
          <a:xfrm>
            <a:off x="4019931" y="2864091"/>
            <a:ext cx="2038351" cy="2922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1" descr="D:\Мои документы\СОЦИАЛЬНЫЙ КОНТРАКТ\СОЦКОНТРАКТ 2023 ГОД\ФОТО 2023 год\Карапетян К.С\2.jpg"/>
          <p:cNvPicPr>
            <a:picLocks noChangeAspect="1" noChangeArrowheads="1"/>
          </p:cNvPicPr>
          <p:nvPr/>
        </p:nvPicPr>
        <p:blipFill>
          <a:blip r:embed="rId6" cstate="print"/>
          <a:srcRect l="7294" t="11983" r="7072" b="13786"/>
          <a:stretch>
            <a:fillRect/>
          </a:stretch>
        </p:blipFill>
        <p:spPr bwMode="auto">
          <a:xfrm>
            <a:off x="6299579" y="2860895"/>
            <a:ext cx="1968500" cy="2943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2" descr="D:\Мои документы\СОЦИАЛЬНЫЙ КОНТРАКТ\СОЦКОНТРАКТ 2023 ГОД\ФОТО 2023 год\Епищева Э.Н\2.jpg"/>
          <p:cNvPicPr>
            <a:picLocks noChangeAspect="1" noChangeArrowheads="1"/>
          </p:cNvPicPr>
          <p:nvPr/>
        </p:nvPicPr>
        <p:blipFill>
          <a:blip r:embed="rId7" cstate="print"/>
          <a:srcRect l="6628" t="10934" r="10500" b="14001"/>
          <a:stretch>
            <a:fillRect/>
          </a:stretch>
        </p:blipFill>
        <p:spPr bwMode="auto">
          <a:xfrm>
            <a:off x="8464991" y="1216357"/>
            <a:ext cx="1896560" cy="3210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15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76400" y="990600"/>
            <a:ext cx="8839200" cy="533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38929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917" name="Прямоугольник 10"/>
          <p:cNvSpPr>
            <a:spLocks noChangeArrowheads="1"/>
          </p:cNvSpPr>
          <p:nvPr/>
        </p:nvSpPr>
        <p:spPr bwMode="auto">
          <a:xfrm>
            <a:off x="2266955" y="100014"/>
            <a:ext cx="777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центров гуманитарного и цифрового образования «Точка роста»</a:t>
            </a:r>
          </a:p>
        </p:txBody>
      </p:sp>
      <p:sp>
        <p:nvSpPr>
          <p:cNvPr id="38918" name="TextBox 16"/>
          <p:cNvSpPr txBox="1">
            <a:spLocks noChangeArrowheads="1"/>
          </p:cNvSpPr>
          <p:nvPr/>
        </p:nvSpPr>
        <p:spPr bwMode="auto">
          <a:xfrm>
            <a:off x="1623662" y="1403378"/>
            <a:ext cx="31940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«Кондровская СОШ № 2»</a:t>
            </a:r>
          </a:p>
        </p:txBody>
      </p:sp>
      <p:sp>
        <p:nvSpPr>
          <p:cNvPr id="38919" name="TextBox 17"/>
          <p:cNvSpPr txBox="1">
            <a:spLocks noChangeArrowheads="1"/>
          </p:cNvSpPr>
          <p:nvPr/>
        </p:nvSpPr>
        <p:spPr bwMode="auto">
          <a:xfrm>
            <a:off x="4662727" y="1414565"/>
            <a:ext cx="28885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«Кондровская СОШ № 3»</a:t>
            </a:r>
          </a:p>
        </p:txBody>
      </p:sp>
      <p:sp>
        <p:nvSpPr>
          <p:cNvPr id="38921" name="TextBox 18"/>
          <p:cNvSpPr txBox="1">
            <a:spLocks noChangeArrowheads="1"/>
          </p:cNvSpPr>
          <p:nvPr/>
        </p:nvSpPr>
        <p:spPr bwMode="auto">
          <a:xfrm>
            <a:off x="7482172" y="1424502"/>
            <a:ext cx="29877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«Товарковская СОШ № 2»</a:t>
            </a: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154285359"/>
              </p:ext>
            </p:extLst>
          </p:nvPr>
        </p:nvGraphicFramePr>
        <p:xfrm>
          <a:off x="1725487" y="4788698"/>
          <a:ext cx="8763000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8926" name="TextBox 22"/>
          <p:cNvSpPr txBox="1">
            <a:spLocks noChangeArrowheads="1"/>
          </p:cNvSpPr>
          <p:nvPr/>
        </p:nvSpPr>
        <p:spPr bwMode="auto">
          <a:xfrm>
            <a:off x="5181600" y="990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282F80A-A625-4992-8A5A-310695E2F4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39106"/>
          <a:stretch/>
        </p:blipFill>
        <p:spPr>
          <a:xfrm>
            <a:off x="4775963" y="1949449"/>
            <a:ext cx="2662048" cy="215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4FD3AB6-156E-41D4-8EBD-1CFF618105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59" y="1942058"/>
            <a:ext cx="2902524" cy="2176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0C1B61A-4872-4A67-837B-0541A1AB97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61" y="1960524"/>
            <a:ext cx="2877659" cy="2158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844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9" name="Rectangle 3"/>
          <p:cNvSpPr/>
          <p:nvPr/>
        </p:nvSpPr>
        <p:spPr bwMode="auto">
          <a:xfrm>
            <a:off x="1524353" y="1697911"/>
            <a:ext cx="9143295" cy="53995"/>
          </a:xfrm>
          <a:prstGeom prst="rect">
            <a:avLst/>
          </a:prstGeom>
          <a:solidFill>
            <a:srgbClr val="2B5481">
              <a:alpha val="6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4" tIns="7199" rIns="89994" bIns="7199" anchor="ctr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60" name="Rectangle 4"/>
          <p:cNvSpPr/>
          <p:nvPr/>
        </p:nvSpPr>
        <p:spPr bwMode="auto">
          <a:xfrm>
            <a:off x="1524353" y="5858470"/>
            <a:ext cx="9143295" cy="53995"/>
          </a:xfrm>
          <a:prstGeom prst="rect">
            <a:avLst/>
          </a:prstGeom>
          <a:solidFill>
            <a:srgbClr val="2B5481">
              <a:alpha val="7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4" tIns="7199" rIns="89994" bIns="7199" anchor="ctr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63" name="Rectangle 7"/>
          <p:cNvSpPr/>
          <p:nvPr/>
        </p:nvSpPr>
        <p:spPr bwMode="auto">
          <a:xfrm>
            <a:off x="3287906" y="781062"/>
            <a:ext cx="5583169" cy="10174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4" tIns="46796" rIns="89994" bIns="46796" anchor="t">
            <a:spAutoFit/>
          </a:bodyPr>
          <a:lstStyle/>
          <a:p>
            <a:pPr algn="ctr"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ru-RU" sz="1999" b="1" spc="-1" dirty="0">
                <a:solidFill>
                  <a:srgbClr val="003366"/>
                </a:solidFill>
                <a:latin typeface="Garamond"/>
              </a:rPr>
              <a:t>Основы формирования проекта  бюджета на 2024 год и на плановый период </a:t>
            </a:r>
            <a:endParaRPr lang="en-US" sz="1999" spc="-1" dirty="0">
              <a:solidFill>
                <a:srgbClr val="FFFFFF"/>
              </a:solidFill>
              <a:latin typeface="Tahoma"/>
            </a:endParaRPr>
          </a:p>
          <a:p>
            <a:pPr algn="ctr"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ru-RU" sz="1999" b="1" spc="-1" dirty="0">
                <a:solidFill>
                  <a:srgbClr val="003366"/>
                </a:solidFill>
                <a:latin typeface="Garamond"/>
              </a:rPr>
              <a:t>2025 и 2026 годов</a:t>
            </a:r>
            <a:endParaRPr lang="en-US" sz="1999" spc="-1" dirty="0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8" name="Picture 2" descr="https://sun1-55.userapi.com/s/v1/ig2/dTEIG48GscElnf_0BV5FRJQIw4lBPbkquGaVzRTKGaFh-3hIu1Y1mzpR8sYa0-5Ose-0_kXVHDFBKCzr0Jf5rPxu.jpg?size=800x983&amp;quality=95&amp;crop=0,0,800,983&amp;ava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435" y="843499"/>
            <a:ext cx="1319891" cy="15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527" y="2012683"/>
            <a:ext cx="8228966" cy="695787"/>
          </a:xfrm>
        </p:spPr>
        <p:txBody>
          <a:bodyPr/>
          <a:lstStyle/>
          <a:p>
            <a:pPr algn="ctr"/>
            <a:r>
              <a:rPr lang="ru-RU" dirty="0" smtClean="0"/>
              <a:t>БЮДЖЕТ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3287904" y="2737930"/>
            <a:ext cx="1440049" cy="720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7248040" y="2708469"/>
            <a:ext cx="1872064" cy="864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722104" y="3749460"/>
            <a:ext cx="4571648" cy="11998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799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направления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799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бюджетной и налоговой политики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799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Дзержинского района на 2024 год и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799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плановый период 2025 и 2026 годов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40005" y="3726507"/>
            <a:ext cx="4248145" cy="1199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99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Прогноз социально-экономического развития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799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Дзержинского района на 2024 год и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799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плановый период 2025 и 2026 годов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5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676400" y="838200"/>
            <a:ext cx="88392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1941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2711453" y="106363"/>
            <a:ext cx="4603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4857" y="1010666"/>
            <a:ext cx="860229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рамках реализации федерального проекта «Цифровая образовательная среда» создан Центр цифрового образования детей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«IТ-куб» 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базе МКОУ «</a:t>
            </a:r>
            <a:r>
              <a:rPr lang="ru-RU" sz="1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Кондровская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СОШ № 1»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41E25C7-BED6-42B0-B06D-14273B695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" r="20041" b="6904"/>
          <a:stretch/>
        </p:blipFill>
        <p:spPr>
          <a:xfrm>
            <a:off x="1971676" y="1557340"/>
            <a:ext cx="2261365" cy="3194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E4254F6-45A3-48EF-8E1D-776113761D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4" b="17782"/>
          <a:stretch/>
        </p:blipFill>
        <p:spPr>
          <a:xfrm>
            <a:off x="4609321" y="1600201"/>
            <a:ext cx="3058307" cy="218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9CE8E1B-D5CB-499B-8D8F-2AB7E7939D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26435" b="4531"/>
          <a:stretch/>
        </p:blipFill>
        <p:spPr>
          <a:xfrm>
            <a:off x="2189049" y="3868266"/>
            <a:ext cx="2249603" cy="2484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40D2643-36BD-4762-A690-802BEFDF25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2" b="6298"/>
          <a:stretch>
            <a:fillRect/>
          </a:stretch>
        </p:blipFill>
        <p:spPr>
          <a:xfrm>
            <a:off x="4957616" y="3801781"/>
            <a:ext cx="2424261" cy="2503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613810-3793-4E62-B0A3-6D24CB7EE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8" b="17153"/>
          <a:stretch>
            <a:fillRect/>
          </a:stretch>
        </p:blipFill>
        <p:spPr>
          <a:xfrm>
            <a:off x="7779317" y="1639864"/>
            <a:ext cx="2498161" cy="2036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900B46-00D9-4CD2-AC92-4BD49A972B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20370"/>
          <a:stretch/>
        </p:blipFill>
        <p:spPr>
          <a:xfrm>
            <a:off x="7899929" y="3737202"/>
            <a:ext cx="2367769" cy="2530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4855959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26" name="Прямоугольник 25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42002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9" name="TextBox 6"/>
          <p:cNvSpPr txBox="1">
            <a:spLocks noChangeArrowheads="1"/>
          </p:cNvSpPr>
          <p:nvPr/>
        </p:nvSpPr>
        <p:spPr bwMode="auto">
          <a:xfrm>
            <a:off x="2667004" y="244475"/>
            <a:ext cx="738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«Успех каждого ребенка»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71EE0E6-7411-4D48-90BC-EABEDFC5D22D}"/>
              </a:ext>
            </a:extLst>
          </p:cNvPr>
          <p:cNvSpPr txBox="1"/>
          <p:nvPr/>
        </p:nvSpPr>
        <p:spPr>
          <a:xfrm>
            <a:off x="1676400" y="838200"/>
            <a:ext cx="88392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D2895FF-2BB4-4AA5-8654-0D2E46920EBA}"/>
              </a:ext>
            </a:extLst>
          </p:cNvPr>
          <p:cNvSpPr txBox="1"/>
          <p:nvPr/>
        </p:nvSpPr>
        <p:spPr>
          <a:xfrm>
            <a:off x="1676400" y="1010668"/>
            <a:ext cx="8839200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Создано 270 дополнительных мест для реализации программ дополнительного образования различной направленности (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«Школьный туризм» 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 МКОУ «Жилетовская СОШ», МКОУ «Чкаловская СОШ», МКОУ «Полотняно-Заводская СОШ № 2»;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«Школьный театр» 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 МКОУ «Полотняно-Заводская СОШ № 1»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7301B571-345F-4E41-9A80-A5FE1144C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733" b="17220"/>
          <a:stretch/>
        </p:blipFill>
        <p:spPr>
          <a:xfrm>
            <a:off x="1905001" y="2004884"/>
            <a:ext cx="2992259" cy="1879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864AB620-3FB6-40BE-B462-8E99F89A82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9303" y="1869330"/>
            <a:ext cx="1677244" cy="2236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6242986-D655-4A7E-A90E-3737E5478E6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4981" y="4096586"/>
            <a:ext cx="2847351" cy="2135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A71BDC6F-E4D0-4D22-8E95-2393E19592E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2093" y="4124673"/>
            <a:ext cx="2831673" cy="2123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15C25BD-7B63-4D34-A10A-CCF6F4B79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77" y="1973651"/>
            <a:ext cx="2607751" cy="199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7436420-A023-49B4-BC88-4B2CC366BB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1170" r="21268"/>
          <a:stretch/>
        </p:blipFill>
        <p:spPr>
          <a:xfrm>
            <a:off x="7688021" y="4124672"/>
            <a:ext cx="2684919" cy="2047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5905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828800" y="838200"/>
            <a:ext cx="8562109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1941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2771152" y="191202"/>
            <a:ext cx="6962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ru-RU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конкурсном отборе школьных инициатив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3278AED-2516-47BC-9AC9-F1387B132A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7"/>
          <a:stretch/>
        </p:blipFill>
        <p:spPr>
          <a:xfrm>
            <a:off x="2295454" y="1273698"/>
            <a:ext cx="3499705" cy="2080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8E3BA11-F09B-4535-840D-3C6A8344B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49" y="1368423"/>
            <a:ext cx="3182587" cy="2386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44F0F3-0F82-484D-976B-9365506E2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4" y="3669662"/>
            <a:ext cx="3562597" cy="2674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764172-1091-4B61-B104-914A97534EE1}"/>
              </a:ext>
            </a:extLst>
          </p:cNvPr>
          <p:cNvSpPr txBox="1"/>
          <p:nvPr/>
        </p:nvSpPr>
        <p:spPr>
          <a:xfrm>
            <a:off x="2539076" y="1023093"/>
            <a:ext cx="284380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МКОУ «Лев-Толстовская СОШ»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55A438E-4187-4035-8113-DF7228C90845}"/>
              </a:ext>
            </a:extLst>
          </p:cNvPr>
          <p:cNvSpPr txBox="1"/>
          <p:nvPr/>
        </p:nvSpPr>
        <p:spPr>
          <a:xfrm>
            <a:off x="6502021" y="1017284"/>
            <a:ext cx="281380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МКОУ «Товарковская СОШ № 1»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EA26544-F692-4D49-A55F-9D453D14F5F5}"/>
              </a:ext>
            </a:extLst>
          </p:cNvPr>
          <p:cNvSpPr txBox="1"/>
          <p:nvPr/>
        </p:nvSpPr>
        <p:spPr>
          <a:xfrm>
            <a:off x="2396572" y="3498076"/>
            <a:ext cx="284380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МКОУ «Редькинская СОШ»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4F47BC0-C262-49F1-B855-CA814AA743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7681" r="1325" b="9161"/>
          <a:stretch/>
        </p:blipFill>
        <p:spPr>
          <a:xfrm>
            <a:off x="6309522" y="3928424"/>
            <a:ext cx="3499517" cy="2208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C5BBA76-8A4A-450D-8F61-E639D7040598}"/>
              </a:ext>
            </a:extLst>
          </p:cNvPr>
          <p:cNvSpPr txBox="1"/>
          <p:nvPr/>
        </p:nvSpPr>
        <p:spPr>
          <a:xfrm>
            <a:off x="6608899" y="3926993"/>
            <a:ext cx="281380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МКОУ «Кондровская СОШ № 1»</a:t>
            </a:r>
          </a:p>
        </p:txBody>
      </p:sp>
    </p:spTree>
    <p:extLst>
      <p:ext uri="{BB962C8B-B14F-4D97-AF65-F5344CB8AC3E}">
        <p14:creationId xmlns:p14="http://schemas.microsoft.com/office/powerpoint/2010/main" val="650184205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76400" y="990600"/>
            <a:ext cx="8839200" cy="533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38929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917" name="Прямоугольник 10"/>
          <p:cNvSpPr>
            <a:spLocks noChangeArrowheads="1"/>
          </p:cNvSpPr>
          <p:nvPr/>
        </p:nvSpPr>
        <p:spPr bwMode="auto">
          <a:xfrm>
            <a:off x="2282829" y="98502"/>
            <a:ext cx="7775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в общеобразовательных организациях «Модернизация школьных систем образования»</a:t>
            </a:r>
          </a:p>
        </p:txBody>
      </p:sp>
      <p:sp>
        <p:nvSpPr>
          <p:cNvPr id="38921" name="TextBox 18"/>
          <p:cNvSpPr txBox="1">
            <a:spLocks noChangeArrowheads="1"/>
          </p:cNvSpPr>
          <p:nvPr/>
        </p:nvSpPr>
        <p:spPr bwMode="auto">
          <a:xfrm>
            <a:off x="3810005" y="762001"/>
            <a:ext cx="4996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МКОУ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«Чкаловская СОШ»</a:t>
            </a: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52877686"/>
              </p:ext>
            </p:extLst>
          </p:nvPr>
        </p:nvGraphicFramePr>
        <p:xfrm>
          <a:off x="2345079" y="2798967"/>
          <a:ext cx="6294260" cy="92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107CFF6-7A31-4606-9116-3545350BD2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3" t="19507"/>
          <a:stretch/>
        </p:blipFill>
        <p:spPr>
          <a:xfrm>
            <a:off x="3817603" y="1311182"/>
            <a:ext cx="1837687" cy="1432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2FC74DE-E3AC-467D-9FDC-EDEF1BF6CF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37" y="1045916"/>
            <a:ext cx="1534659" cy="2829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C236E67-8EA3-46E0-82C8-2FC6043D30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5736771" y="1309453"/>
            <a:ext cx="3097712" cy="1477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6380718-0303-421B-B4AC-EA9D75EFF9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88" y="1021695"/>
            <a:ext cx="2011189" cy="151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D304505-102E-4DCE-A1E8-ACC3F6E1028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r="11771" b="1060"/>
          <a:stretch/>
        </p:blipFill>
        <p:spPr>
          <a:xfrm>
            <a:off x="2010873" y="4093710"/>
            <a:ext cx="3018328" cy="1794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6"/>
          <p:cNvSpPr txBox="1"/>
          <p:nvPr/>
        </p:nvSpPr>
        <p:spPr>
          <a:xfrm>
            <a:off x="2079171" y="3668485"/>
            <a:ext cx="687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в общеобразовательных организациях </a:t>
            </a:r>
            <a:endParaRPr lang="ru-RU" alt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3E1B97A-F28D-47C0-A1CF-AA4C84EA97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17" y="4114800"/>
            <a:ext cx="2445703" cy="183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6D0BAB5-E42D-4078-8CC6-F75BBA20C8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47" y="4108397"/>
            <a:ext cx="2475965" cy="1856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Box 30"/>
          <p:cNvSpPr txBox="1"/>
          <p:nvPr/>
        </p:nvSpPr>
        <p:spPr>
          <a:xfrm>
            <a:off x="2013857" y="5862982"/>
            <a:ext cx="299357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Ремонт спортивного зала </a:t>
            </a:r>
            <a:b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МКОУ «Чкаловская СОШ»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B95CF2B-0A3E-489B-9C6D-54218D2626FF}"/>
              </a:ext>
            </a:extLst>
          </p:cNvPr>
          <p:cNvSpPr txBox="1"/>
          <p:nvPr/>
        </p:nvSpPr>
        <p:spPr>
          <a:xfrm>
            <a:off x="5431975" y="6004499"/>
            <a:ext cx="504008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Ремонт спортивного зала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«Жилетовская СОШ»</a:t>
            </a:r>
          </a:p>
        </p:txBody>
      </p:sp>
    </p:spTree>
    <p:extLst>
      <p:ext uri="{BB962C8B-B14F-4D97-AF65-F5344CB8AC3E}">
        <p14:creationId xmlns:p14="http://schemas.microsoft.com/office/powerpoint/2010/main" val="1080426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6059B3-7E53-43B7-9F35-EDD4959C5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55" y="145404"/>
            <a:ext cx="1347620" cy="758037"/>
          </a:xfrm>
          <a:prstGeom prst="rect">
            <a:avLst/>
          </a:prstGeom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26" name="Прямоугольник 25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42002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9" name="TextBox 6"/>
          <p:cNvSpPr txBox="1">
            <a:spLocks noChangeArrowheads="1"/>
          </p:cNvSpPr>
          <p:nvPr/>
        </p:nvSpPr>
        <p:spPr bwMode="auto">
          <a:xfrm>
            <a:off x="2667004" y="244475"/>
            <a:ext cx="7389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год Семьи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71EE0E6-7411-4D48-90BC-EABEDFC5D22D}"/>
              </a:ext>
            </a:extLst>
          </p:cNvPr>
          <p:cNvSpPr txBox="1"/>
          <p:nvPr/>
        </p:nvSpPr>
        <p:spPr>
          <a:xfrm>
            <a:off x="1676400" y="884637"/>
            <a:ext cx="88392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88A1B0D-4A33-4B25-9EB8-F68E93E94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21" y="895318"/>
            <a:ext cx="3754775" cy="2771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41F46FA-379C-4D9E-BAEF-DE34D608E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2"/>
          <a:stretch>
            <a:fillRect/>
          </a:stretch>
        </p:blipFill>
        <p:spPr>
          <a:xfrm>
            <a:off x="6319321" y="3702871"/>
            <a:ext cx="4005883" cy="2612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EA25685-2171-491A-BD3F-C5295FF9A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6"/>
          <a:stretch>
            <a:fillRect/>
          </a:stretch>
        </p:blipFill>
        <p:spPr>
          <a:xfrm>
            <a:off x="6403629" y="914402"/>
            <a:ext cx="3763417" cy="2674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2F4FE41-A8C6-4E8D-9B27-F773FD66C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72" y="3735819"/>
            <a:ext cx="3766609" cy="251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5221E48-2A8B-485D-9559-6202D6F754BB}"/>
              </a:ext>
            </a:extLst>
          </p:cNvPr>
          <p:cNvSpPr txBox="1"/>
          <p:nvPr/>
        </p:nvSpPr>
        <p:spPr>
          <a:xfrm>
            <a:off x="2639872" y="5740550"/>
            <a:ext cx="284380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 </a:t>
            </a:r>
            <a:b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замещающих семей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5CD75BB-E95B-41C8-AE95-6D2F01CC697A}"/>
              </a:ext>
            </a:extLst>
          </p:cNvPr>
          <p:cNvSpPr txBox="1"/>
          <p:nvPr/>
        </p:nvSpPr>
        <p:spPr>
          <a:xfrm>
            <a:off x="2512977" y="3111321"/>
            <a:ext cx="284380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Туристический поход, </a:t>
            </a:r>
            <a:b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посвященный Дню защиты детей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ACB017B-BE5E-411D-88AB-12137DDED718}"/>
              </a:ext>
            </a:extLst>
          </p:cNvPr>
          <p:cNvSpPr txBox="1"/>
          <p:nvPr/>
        </p:nvSpPr>
        <p:spPr>
          <a:xfrm>
            <a:off x="6877175" y="3242867"/>
            <a:ext cx="284380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День семьи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B8A7584-A964-4463-98EA-E433E6FC2CA5}"/>
              </a:ext>
            </a:extLst>
          </p:cNvPr>
          <p:cNvSpPr txBox="1"/>
          <p:nvPr/>
        </p:nvSpPr>
        <p:spPr>
          <a:xfrm>
            <a:off x="6697989" y="5964964"/>
            <a:ext cx="284380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День семьи, любви и верности </a:t>
            </a:r>
          </a:p>
        </p:txBody>
      </p:sp>
    </p:spTree>
    <p:extLst>
      <p:ext uri="{BB962C8B-B14F-4D97-AF65-F5344CB8AC3E}">
        <p14:creationId xmlns:p14="http://schemas.microsoft.com/office/powerpoint/2010/main" val="2930355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8839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5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16" name="Прямоугольник 15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2547941" y="239713"/>
            <a:ext cx="3548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</a:t>
            </a: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34925"/>
            <a:ext cx="41941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Box 2"/>
          <p:cNvSpPr txBox="1">
            <a:spLocks noChangeArrowheads="1"/>
          </p:cNvSpPr>
          <p:nvPr/>
        </p:nvSpPr>
        <p:spPr bwMode="auto">
          <a:xfrm>
            <a:off x="3011488" y="981075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«Обеспечение жильем молодых семей в МР «Дзержинский район»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8841" y="5981702"/>
            <a:ext cx="864325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 молодые семьи в 2023 год- улучшили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жилищные условия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D:\ДОКУМЕНТЫ 2022\ФОТО\ФОТО 2023\Вручение сертификатов молодым семьям\XFFhw_K_EW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782" y="1566025"/>
            <a:ext cx="7803220" cy="4395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7383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73" y="903519"/>
            <a:ext cx="8689769" cy="547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16" name="Прямоугольник 15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2547940" y="239713"/>
            <a:ext cx="3395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</a:t>
            </a:r>
          </a:p>
        </p:txBody>
      </p:sp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08" y="0"/>
            <a:ext cx="41941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Box 2"/>
          <p:cNvSpPr txBox="1">
            <a:spLocks noChangeArrowheads="1"/>
          </p:cNvSpPr>
          <p:nvPr/>
        </p:nvSpPr>
        <p:spPr bwMode="auto">
          <a:xfrm>
            <a:off x="1752604" y="981075"/>
            <a:ext cx="8262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 1 сентября 2023 года во всех образовательных организациях Дзержинского района введены ставки советников директоров по воспитанию и взаимодействию с детскими общественными</a:t>
            </a:r>
            <a:endParaRPr lang="ru-RU" altLang="ru-RU" sz="1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1" name="TextBox 22"/>
          <p:cNvSpPr txBox="1">
            <a:spLocks noChangeArrowheads="1"/>
          </p:cNvSpPr>
          <p:nvPr/>
        </p:nvSpPr>
        <p:spPr bwMode="auto">
          <a:xfrm>
            <a:off x="4321633" y="3331032"/>
            <a:ext cx="40059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alt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юнармейских отрядов 220 человек</a:t>
            </a:r>
          </a:p>
        </p:txBody>
      </p:sp>
      <p:pic>
        <p:nvPicPr>
          <p:cNvPr id="21" name="Picture 2" descr="D:\ДОКУМЕНТЫ 2022\ФОТО\ФОТО 2023\e29c718c-35f3-4c4b-83cd-c31d4a2bf1c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99" y="1502858"/>
            <a:ext cx="3725919" cy="176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" name="Picture 3" descr="D:\ДОКУМЕНТЫ 2022\ФОТО\ФОТО 2023\e3ef9ccb-878b-485e-8288-8c6dbba45ce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0" t="3943" b="11884"/>
          <a:stretch/>
        </p:blipFill>
        <p:spPr bwMode="auto">
          <a:xfrm>
            <a:off x="8321640" y="1491343"/>
            <a:ext cx="1989112" cy="1763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" name="Picture 4" descr="D:\ДОКУМЕНТЫ 2022\ФОТО\ФОТО 2023\e03f8eaf-8df0-408b-b069-78a02a0c380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8"/>
          <a:stretch>
            <a:fillRect/>
          </a:stretch>
        </p:blipFill>
        <p:spPr bwMode="auto">
          <a:xfrm>
            <a:off x="5758812" y="1502232"/>
            <a:ext cx="2427245" cy="1763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" name="Picture 4" descr="D:\ДОКУМЕНТЫ 2022\ФОТО\ФОТО 2023\bf70a7dd-79f3-4867-a9ab-b4b4c31acba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8"/>
          <a:stretch>
            <a:fillRect/>
          </a:stretch>
        </p:blipFill>
        <p:spPr bwMode="auto">
          <a:xfrm>
            <a:off x="1913657" y="3679371"/>
            <a:ext cx="2593033" cy="2394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" name="Picture 2" descr="D:\ДОКУМЕНТЫ 2022\ФОТО\ФОТО 2023\Вступление в Юнармию\On-oyIQT4aY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16" y="3669502"/>
            <a:ext cx="3196317" cy="2404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7" name="Picture 3" descr="D:\ДОКУМЕНТЫ 2022\ФОТО\ФОТО 2023\6b199751-e134-4d49-be9a-40ffc4f5661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2"/>
          <a:stretch>
            <a:fillRect/>
          </a:stretch>
        </p:blipFill>
        <p:spPr bwMode="auto">
          <a:xfrm>
            <a:off x="7904847" y="3646715"/>
            <a:ext cx="2509152" cy="2416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3954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23" y="831272"/>
            <a:ext cx="8823366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12"/>
          <p:cNvGrpSpPr>
            <a:grpSpLocks/>
          </p:cNvGrpSpPr>
          <p:nvPr/>
        </p:nvGrpSpPr>
        <p:grpSpPr bwMode="auto">
          <a:xfrm>
            <a:off x="1721921" y="6400800"/>
            <a:ext cx="8946079" cy="342900"/>
            <a:chOff x="0" y="6400800"/>
            <a:chExt cx="9144000" cy="457200"/>
          </a:xfrm>
        </p:grpSpPr>
        <p:sp>
          <p:nvSpPr>
            <p:cNvPr id="15" name="Прямоугольник 14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37843" y="143137"/>
            <a:ext cx="7882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Молодежная политика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8266" y="2042555"/>
            <a:ext cx="2037113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Стратегическая сессия «Молодёжь – автор своего района»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file..png"/>
          <p:cNvPicPr>
            <a:picLocks noChangeAspect="1"/>
          </p:cNvPicPr>
          <p:nvPr/>
        </p:nvPicPr>
        <p:blipFill>
          <a:blip r:embed="rId3" cstate="print"/>
          <a:srcRect t="16794" r="12500" b="11521"/>
          <a:stretch>
            <a:fillRect/>
          </a:stretch>
        </p:blipFill>
        <p:spPr>
          <a:xfrm>
            <a:off x="1971304" y="947212"/>
            <a:ext cx="2980706" cy="2472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file.-9.png"/>
          <p:cNvPicPr>
            <a:picLocks noChangeAspect="1"/>
          </p:cNvPicPr>
          <p:nvPr/>
        </p:nvPicPr>
        <p:blipFill>
          <a:blip r:embed="rId4" cstate="print"/>
          <a:srcRect l="3910" t="13565" r="18649" b="10969"/>
          <a:stretch>
            <a:fillRect/>
          </a:stretch>
        </p:blipFill>
        <p:spPr>
          <a:xfrm>
            <a:off x="1973428" y="3501007"/>
            <a:ext cx="2752951" cy="2638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file.-5.png"/>
          <p:cNvPicPr>
            <a:picLocks noChangeAspect="1"/>
          </p:cNvPicPr>
          <p:nvPr/>
        </p:nvPicPr>
        <p:blipFill>
          <a:blip r:embed="rId5" cstate="print"/>
          <a:srcRect l="16673" t="38456" r="9306" b="22207"/>
          <a:stretch>
            <a:fillRect/>
          </a:stretch>
        </p:blipFill>
        <p:spPr>
          <a:xfrm>
            <a:off x="5106391" y="1080654"/>
            <a:ext cx="2078182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file.-8.png"/>
          <p:cNvPicPr>
            <a:picLocks noChangeAspect="1"/>
          </p:cNvPicPr>
          <p:nvPr/>
        </p:nvPicPr>
        <p:blipFill>
          <a:blip r:embed="rId6" cstate="print"/>
          <a:srcRect l="10651" t="22790"/>
          <a:stretch>
            <a:fillRect/>
          </a:stretch>
        </p:blipFill>
        <p:spPr>
          <a:xfrm>
            <a:off x="7315201" y="950026"/>
            <a:ext cx="2982179" cy="2476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file.-3.png"/>
          <p:cNvPicPr>
            <a:picLocks noChangeAspect="1"/>
          </p:cNvPicPr>
          <p:nvPr/>
        </p:nvPicPr>
        <p:blipFill>
          <a:blip r:embed="rId7" cstate="print"/>
          <a:srcRect t="29339" r="14062"/>
          <a:stretch>
            <a:fillRect/>
          </a:stretch>
        </p:blipFill>
        <p:spPr>
          <a:xfrm>
            <a:off x="7327075" y="3586348"/>
            <a:ext cx="2968831" cy="2514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file.-1.png"/>
          <p:cNvPicPr>
            <a:picLocks noChangeAspect="1"/>
          </p:cNvPicPr>
          <p:nvPr/>
        </p:nvPicPr>
        <p:blipFill>
          <a:blip r:embed="rId8" cstate="print"/>
          <a:srcRect l="6825" t="6438" r="12309"/>
          <a:stretch>
            <a:fillRect/>
          </a:stretch>
        </p:blipFill>
        <p:spPr>
          <a:xfrm>
            <a:off x="4868883" y="3598223"/>
            <a:ext cx="2319630" cy="2553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409" y="-1"/>
            <a:ext cx="3621975" cy="105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733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70" y="602673"/>
            <a:ext cx="914993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3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15" name="Прямоугольник 14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6084" name="TextBox 8"/>
          <p:cNvSpPr txBox="1">
            <a:spLocks noChangeArrowheads="1"/>
          </p:cNvSpPr>
          <p:nvPr/>
        </p:nvSpPr>
        <p:spPr bwMode="auto">
          <a:xfrm>
            <a:off x="1552580" y="142875"/>
            <a:ext cx="492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"/>
            <a:ext cx="3162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D:\ДОКУМЕНТЫ 2022\ФОТО\ФОТО 2023\ad218274-edba-47c4-9aa6-14205d88c5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61" y="1285143"/>
            <a:ext cx="4001984" cy="2716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TextBox 21"/>
          <p:cNvSpPr txBox="1"/>
          <p:nvPr/>
        </p:nvSpPr>
        <p:spPr>
          <a:xfrm>
            <a:off x="1555666" y="655221"/>
            <a:ext cx="546265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Егора Титова 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наградили медалью Совета Федерации </a:t>
            </a:r>
            <a:endParaRPr lang="ru-RU" sz="16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Федерального 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Собрания 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«За проявленное мужество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D:\ДОКУМЕНТЫ 2022\ФОТО\ФОТО 2023\92d82a17-f59d-48ef-bbae-35334d961f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r="2711"/>
          <a:stretch>
            <a:fillRect/>
          </a:stretch>
        </p:blipFill>
        <p:spPr bwMode="auto">
          <a:xfrm>
            <a:off x="7053944" y="760024"/>
            <a:ext cx="3360717" cy="3833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4" name="TextBox 23"/>
          <p:cNvSpPr txBox="1"/>
          <p:nvPr/>
        </p:nvSpPr>
        <p:spPr>
          <a:xfrm>
            <a:off x="6982694" y="4743699"/>
            <a:ext cx="3538847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  <a:latin typeface="Times New Roman"/>
                <a:ea typeface="Calibri"/>
              </a:rPr>
              <a:t>Победитель </a:t>
            </a:r>
            <a:r>
              <a:rPr lang="ru-RU" sz="1600" b="1" dirty="0">
                <a:solidFill>
                  <a:srgbClr val="000066"/>
                </a:solidFill>
                <a:latin typeface="Times New Roman"/>
                <a:ea typeface="Calibri"/>
              </a:rPr>
              <a:t>конкурса - презентации молодежных проектов в номинации «Молодежный стартап» </a:t>
            </a:r>
            <a:r>
              <a:rPr lang="ru-RU" sz="1600" b="1" dirty="0" smtClean="0">
                <a:solidFill>
                  <a:srgbClr val="000066"/>
                </a:solidFill>
                <a:latin typeface="Times New Roman"/>
                <a:ea typeface="Calibri"/>
              </a:rPr>
              <a:t>  </a:t>
            </a:r>
            <a:r>
              <a:rPr lang="ru-RU" sz="1600" b="1" dirty="0">
                <a:solidFill>
                  <a:srgbClr val="000066"/>
                </a:solidFill>
                <a:latin typeface="Times New Roman"/>
                <a:ea typeface="Calibri"/>
              </a:rPr>
              <a:t>Буланова Татьяна Александровна директор МКОУ «Товарковская СОШ №2».</a:t>
            </a: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25" name="Picture 2" descr="D:\ДОКУМЕНТЫ 2022\ФОТО\ФОТО 2023\556927a0-c5aa-45ed-9ab0-4209109b05e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27" y="4025735"/>
            <a:ext cx="3240916" cy="2231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6" name="TextBox 25"/>
          <p:cNvSpPr txBox="1"/>
          <p:nvPr/>
        </p:nvSpPr>
        <p:spPr>
          <a:xfrm>
            <a:off x="1638795" y="4215746"/>
            <a:ext cx="1852552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66"/>
                </a:solidFill>
                <a:latin typeface="Times New Roman"/>
                <a:ea typeface="Calibri"/>
              </a:rPr>
              <a:t>Победитель   конкурса«Я- Лидер» Кувшинова </a:t>
            </a:r>
            <a:r>
              <a:rPr lang="ru-RU" sz="1400" b="1" dirty="0">
                <a:solidFill>
                  <a:srgbClr val="000066"/>
                </a:solidFill>
                <a:latin typeface="Times New Roman"/>
                <a:ea typeface="Calibri"/>
              </a:rPr>
              <a:t>Дарья, учащаяся МКОУ «Лев-Толстовская СОШ», </a:t>
            </a:r>
            <a:r>
              <a:rPr lang="ru-RU" sz="1400" b="1" dirty="0" smtClean="0">
                <a:solidFill>
                  <a:srgbClr val="000066"/>
                </a:solidFill>
                <a:latin typeface="Times New Roman"/>
                <a:ea typeface="Calibri"/>
              </a:rPr>
              <a:t>занесена </a:t>
            </a:r>
            <a:r>
              <a:rPr lang="ru-RU" sz="1400" b="1" dirty="0">
                <a:solidFill>
                  <a:srgbClr val="000066"/>
                </a:solidFill>
                <a:latin typeface="Times New Roman"/>
                <a:ea typeface="Calibri"/>
              </a:rPr>
              <a:t>на доску почета «Молодежь Калужской области</a:t>
            </a:r>
            <a:r>
              <a:rPr lang="ru-RU" sz="1400" b="1" dirty="0" smtClean="0">
                <a:solidFill>
                  <a:srgbClr val="000066"/>
                </a:solidFill>
                <a:latin typeface="Times New Roman"/>
                <a:ea typeface="Calibri"/>
              </a:rPr>
              <a:t>»</a:t>
            </a:r>
            <a:endParaRPr lang="ru-RU" sz="1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1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1"/>
            <a:ext cx="8763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Заголовок 1"/>
          <p:cNvSpPr txBox="1">
            <a:spLocks/>
          </p:cNvSpPr>
          <p:nvPr/>
        </p:nvSpPr>
        <p:spPr bwMode="auto">
          <a:xfrm>
            <a:off x="6020793" y="990604"/>
            <a:ext cx="4275115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000066"/>
                </a:solidFill>
                <a:latin typeface="Times New Roman" pitchFamily="18" charset="0"/>
              </a:rPr>
              <a:t>Никита Дегтярев – </a:t>
            </a:r>
            <a:r>
              <a:rPr lang="en-US" altLang="ru-RU" sz="1600" b="1" dirty="0" smtClean="0">
                <a:solidFill>
                  <a:srgbClr val="000066"/>
                </a:solidFill>
                <a:latin typeface="Times New Roman" pitchFamily="18" charset="0"/>
              </a:rPr>
              <a:t>I</a:t>
            </a:r>
            <a:r>
              <a:rPr lang="ru-RU" altLang="ru-RU" sz="1600" b="1" dirty="0" smtClean="0">
                <a:solidFill>
                  <a:srgbClr val="000066"/>
                </a:solidFill>
                <a:latin typeface="Times New Roman" pitchFamily="18" charset="0"/>
              </a:rPr>
              <a:t>место в толкании ядра </a:t>
            </a:r>
            <a:endParaRPr lang="ru-RU" alt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108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47121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109" name="Группа 12"/>
          <p:cNvGrpSpPr>
            <a:grpSpLocks/>
          </p:cNvGrpSpPr>
          <p:nvPr/>
        </p:nvGrpSpPr>
        <p:grpSpPr bwMode="auto">
          <a:xfrm>
            <a:off x="1524000" y="6400800"/>
            <a:ext cx="9144000" cy="457200"/>
            <a:chOff x="0" y="6400800"/>
            <a:chExt cx="9144000" cy="457200"/>
          </a:xfrm>
        </p:grpSpPr>
        <p:sp>
          <p:nvSpPr>
            <p:cNvPr id="21" name="Прямоугольник 20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6087" name="TextBox 1"/>
          <p:cNvSpPr txBox="1">
            <a:spLocks noChangeArrowheads="1"/>
          </p:cNvSpPr>
          <p:nvPr/>
        </p:nvSpPr>
        <p:spPr bwMode="auto">
          <a:xfrm>
            <a:off x="1745676" y="843149"/>
            <a:ext cx="4049485" cy="615553"/>
          </a:xfrm>
          <a:prstGeom prst="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itchFamily="18" charset="0"/>
              </a:rPr>
              <a:t>Иванов Вадим - лучший нападающий в турнире ЦФО ЛОКОБАСКЕТ</a:t>
            </a:r>
            <a:endParaRPr lang="ru-RU" altLang="ru-RU" sz="14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47112" name="Прямоугольник 22"/>
          <p:cNvSpPr>
            <a:spLocks noChangeArrowheads="1"/>
          </p:cNvSpPr>
          <p:nvPr/>
        </p:nvSpPr>
        <p:spPr bwMode="auto">
          <a:xfrm>
            <a:off x="2667000" y="0"/>
            <a:ext cx="449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000099"/>
                </a:solidFill>
                <a:latin typeface="Times New Roman" panose="02020603050405020304" pitchFamily="18" charset="0"/>
              </a:rPr>
              <a:t>Национальный проект «Демография»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000099"/>
                </a:solidFill>
                <a:latin typeface="Times New Roman" panose="02020603050405020304" pitchFamily="18" charset="0"/>
              </a:rPr>
              <a:t>Региональный проект «Спорт – норма жизни»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6305801" y="5070767"/>
            <a:ext cx="3823855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/>
              <a:t>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поселке Полотняный Завод построена малая спортивная площадка для сдачи нормативов комплекса ГТО</a:t>
            </a:r>
            <a:endParaRPr lang="ru-RU" alt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Иванов Вадим - лучший нападающий в турнире ЦФО ЛОКОБАСКЕТ.png"/>
          <p:cNvPicPr>
            <a:picLocks noChangeAspect="1"/>
          </p:cNvPicPr>
          <p:nvPr/>
        </p:nvPicPr>
        <p:blipFill>
          <a:blip r:embed="rId4" cstate="print"/>
          <a:srcRect l="9677" r="4839" b="18367"/>
          <a:stretch>
            <a:fillRect/>
          </a:stretch>
        </p:blipFill>
        <p:spPr>
          <a:xfrm>
            <a:off x="1876301" y="1543791"/>
            <a:ext cx="3574475" cy="2390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Рисунок 28" descr="45B25EB5-7A7B-45A2-93A8-15B52E4BBE77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8969" y="1439223"/>
            <a:ext cx="2410691" cy="3322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Рисунок 29" descr="юные фигуристы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57653" y="1436915"/>
            <a:ext cx="2281795" cy="30423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6305801" y="4322624"/>
            <a:ext cx="144879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Юные фигуристки</a:t>
            </a: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Рисунок 32" descr="открытие спортивной площадки по ГТО.jpg"/>
          <p:cNvPicPr>
            <a:picLocks noChangeAspect="1"/>
          </p:cNvPicPr>
          <p:nvPr/>
        </p:nvPicPr>
        <p:blipFill>
          <a:blip r:embed="rId7" cstate="print"/>
          <a:srcRect t="18816" b="5967"/>
          <a:stretch>
            <a:fillRect/>
          </a:stretch>
        </p:blipFill>
        <p:spPr>
          <a:xfrm>
            <a:off x="1853016" y="4133361"/>
            <a:ext cx="4334031" cy="21724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156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999" b="1" dirty="0">
                <a:solidFill>
                  <a:srgbClr val="0070C0"/>
                </a:solidFill>
              </a:rPr>
              <a:t>       </a:t>
            </a:r>
            <a:r>
              <a:rPr lang="ru-RU" sz="2399" b="1" dirty="0">
                <a:solidFill>
                  <a:srgbClr val="0070C0"/>
                </a:solidFill>
              </a:rPr>
              <a:t>Основные задачи бюджетной и налоговой политики</a:t>
            </a:r>
            <a:br>
              <a:rPr lang="ru-RU" sz="2399" b="1" dirty="0">
                <a:solidFill>
                  <a:srgbClr val="0070C0"/>
                </a:solidFill>
              </a:rPr>
            </a:br>
            <a:endParaRPr lang="ru-RU" sz="2399" dirty="0">
              <a:solidFill>
                <a:srgbClr val="0070C0"/>
              </a:solidFill>
            </a:endParaRPr>
          </a:p>
        </p:txBody>
      </p:sp>
      <p:pic>
        <p:nvPicPr>
          <p:cNvPr id="3" name="Picture 2" descr="https://sun1-55.userapi.com/s/v1/ig2/dTEIG48GscElnf_0BV5FRJQIw4lBPbkquGaVzRTKGaFh-3hIu1Y1mzpR8sYa0-5Ose-0_kXVHDFBKCzr0Jf5rPxu.jpg?size=800x983&amp;quality=95&amp;crop=0,0,800,983&amp;ava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319891" cy="15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1899" y="1988951"/>
            <a:ext cx="5760195" cy="3975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1" indent="-342881" algn="ctr" fontAlgn="base">
              <a:lnSpc>
                <a:spcPct val="109000"/>
              </a:lnSpc>
              <a:spcAft>
                <a:spcPts val="171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"/>
            </a:pPr>
            <a:r>
              <a:rPr lang="ru-RU" sz="1599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Сохранение устойчивости бюджетной системы Дзержинского района и обеспечение долгосрочной сбалансированности бюджета муниципального района «Дзержинский район» и бюджетов городских и сельских поселений Дзержинского района;</a:t>
            </a:r>
            <a:endParaRPr lang="ru-RU" sz="1599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881" indent="-342881" algn="ctr" fontAlgn="base">
              <a:lnSpc>
                <a:spcPct val="109000"/>
              </a:lnSpc>
              <a:spcAft>
                <a:spcPts val="171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"/>
            </a:pPr>
            <a:r>
              <a:rPr lang="ru-RU" sz="1599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укрепление доходной базы консолидированного бюджета Дзержинского района за счет наращивания стабильных доходных источников и</a:t>
            </a:r>
            <a:endParaRPr lang="ru-RU" sz="1599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9229" indent="-6350" algn="ctr">
              <a:lnSpc>
                <a:spcPct val="109000"/>
              </a:lnSpc>
              <a:spcAft>
                <a:spcPts val="171"/>
              </a:spcAft>
            </a:pPr>
            <a:r>
              <a:rPr lang="ru-RU" sz="1599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мобилизации в бюджет имеющихся резервов;</a:t>
            </a:r>
            <a:endParaRPr lang="ru-RU" sz="1599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9229" indent="-6350" algn="ctr">
              <a:lnSpc>
                <a:spcPct val="109000"/>
              </a:lnSpc>
              <a:spcAft>
                <a:spcPts val="171"/>
              </a:spcAft>
            </a:pPr>
            <a:r>
              <a:rPr lang="ru-RU" sz="1599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года»;</a:t>
            </a:r>
            <a:endParaRPr lang="ru-RU" sz="1599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881" indent="-342881" algn="ctr" fontAlgn="base">
              <a:lnSpc>
                <a:spcPct val="109000"/>
              </a:lnSpc>
              <a:spcAft>
                <a:spcPts val="171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"/>
            </a:pPr>
            <a:r>
              <a:rPr lang="ru-RU" sz="1599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прямое вовлечение населения в решение приоритетных социальных проблем местного уровня;</a:t>
            </a:r>
            <a:endParaRPr lang="ru-RU" sz="1599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881" indent="-342881" algn="ctr" fontAlgn="base">
              <a:lnSpc>
                <a:spcPct val="109000"/>
              </a:lnSpc>
              <a:spcAft>
                <a:spcPts val="171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"/>
            </a:pPr>
            <a:r>
              <a:rPr lang="ru-RU" sz="1599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повышение открытости и прозрачности управления общественными финансами</a:t>
            </a:r>
            <a:endParaRPr lang="ru-RU" sz="1599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62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1"/>
            <a:ext cx="8524504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1" name="Группа 12"/>
          <p:cNvGrpSpPr>
            <a:grpSpLocks/>
          </p:cNvGrpSpPr>
          <p:nvPr/>
        </p:nvGrpSpPr>
        <p:grpSpPr bwMode="auto">
          <a:xfrm>
            <a:off x="1524000" y="6629400"/>
            <a:ext cx="9144000" cy="228600"/>
            <a:chOff x="0" y="6400800"/>
            <a:chExt cx="9144000" cy="457200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1941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16"/>
          <p:cNvSpPr txBox="1">
            <a:spLocks noChangeArrowheads="1"/>
          </p:cNvSpPr>
          <p:nvPr/>
        </p:nvSpPr>
        <p:spPr bwMode="auto">
          <a:xfrm>
            <a:off x="2743200" y="152401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«Культура»</a:t>
            </a:r>
          </a:p>
        </p:txBody>
      </p:sp>
      <p:sp>
        <p:nvSpPr>
          <p:cNvPr id="48134" name="Прямоугольник 21"/>
          <p:cNvSpPr>
            <a:spLocks noChangeArrowheads="1"/>
          </p:cNvSpPr>
          <p:nvPr/>
        </p:nvSpPr>
        <p:spPr bwMode="auto">
          <a:xfrm>
            <a:off x="6858000" y="-439387"/>
            <a:ext cx="2667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Финансирование проекта в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2023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году -  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27,8 </a:t>
            </a: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млн. руб. </a:t>
            </a:r>
          </a:p>
        </p:txBody>
      </p:sp>
      <p:pic>
        <p:nvPicPr>
          <p:cNvPr id="20" name="Рисунок 19" descr="20230404_155518_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3923" y="885474"/>
            <a:ext cx="3586347" cy="265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20230503_1903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8506" y="3705102"/>
            <a:ext cx="3653639" cy="2822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 descr="музе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1" y="902525"/>
            <a:ext cx="4061360" cy="2575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зал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3701" y="3668454"/>
            <a:ext cx="4060215" cy="2811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9164" name="TextBox 15"/>
          <p:cNvSpPr txBox="1">
            <a:spLocks noChangeArrowheads="1"/>
          </p:cNvSpPr>
          <p:nvPr/>
        </p:nvSpPr>
        <p:spPr bwMode="auto">
          <a:xfrm>
            <a:off x="1828800" y="3336967"/>
            <a:ext cx="4013859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Ремонт районного краеведческого  музея  </a:t>
            </a: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0" name="Прямоугольник 13"/>
          <p:cNvSpPr>
            <a:spLocks noChangeArrowheads="1"/>
          </p:cNvSpPr>
          <p:nvPr/>
        </p:nvSpPr>
        <p:spPr bwMode="auto">
          <a:xfrm>
            <a:off x="6187045" y="3408216"/>
            <a:ext cx="3703122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Новые музыкальные инструменты для Детской школы искусств г. Кондрово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74" y="885702"/>
            <a:ext cx="852252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1880260" y="6629400"/>
            <a:ext cx="8475023" cy="228600"/>
            <a:chOff x="0" y="6400800"/>
            <a:chExt cx="9144000" cy="457200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1941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16"/>
          <p:cNvSpPr txBox="1">
            <a:spLocks noChangeArrowheads="1"/>
          </p:cNvSpPr>
          <p:nvPr/>
        </p:nvSpPr>
        <p:spPr bwMode="auto">
          <a:xfrm>
            <a:off x="2743200" y="152401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4" name="Прямоугольник 21"/>
          <p:cNvSpPr>
            <a:spLocks noChangeArrowheads="1"/>
          </p:cNvSpPr>
          <p:nvPr/>
        </p:nvSpPr>
        <p:spPr bwMode="auto">
          <a:xfrm>
            <a:off x="6858000" y="-439387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" name="Рисунок 23" descr="Изображение WhatsApp 2023-06-30 в 116.43.52 (1).jpg"/>
          <p:cNvPicPr>
            <a:picLocks noChangeAspect="1"/>
          </p:cNvPicPr>
          <p:nvPr/>
        </p:nvPicPr>
        <p:blipFill>
          <a:blip r:embed="rId4" cstate="print"/>
          <a:srcRect l="21255" t="10106" r="19394" b="27818"/>
          <a:stretch>
            <a:fillRect/>
          </a:stretch>
        </p:blipFill>
        <p:spPr>
          <a:xfrm>
            <a:off x="6377049" y="985652"/>
            <a:ext cx="360607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IMG_805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9549" y="3954482"/>
            <a:ext cx="3882142" cy="2562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6923315" y="3348839"/>
            <a:ext cx="27907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Воинское захоронение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п. Полотняный Завод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4" name="TextBox 15"/>
          <p:cNvSpPr txBox="1">
            <a:spLocks noChangeArrowheads="1"/>
          </p:cNvSpPr>
          <p:nvPr/>
        </p:nvSpPr>
        <p:spPr bwMode="auto">
          <a:xfrm>
            <a:off x="7410204" y="6175171"/>
            <a:ext cx="26006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Мемориал п. Товарково</a:t>
            </a: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IMG_8054.PNG"/>
          <p:cNvPicPr>
            <a:picLocks noChangeAspect="1"/>
          </p:cNvPicPr>
          <p:nvPr/>
        </p:nvPicPr>
        <p:blipFill>
          <a:blip r:embed="rId6" cstate="print"/>
          <a:srcRect t="18355" b="4589"/>
          <a:stretch>
            <a:fillRect/>
          </a:stretch>
        </p:blipFill>
        <p:spPr>
          <a:xfrm>
            <a:off x="2239488" y="3978234"/>
            <a:ext cx="3389416" cy="2553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 descr="IMG_805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09850" y="950026"/>
            <a:ext cx="3922816" cy="261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9160" name="Прямоугольник 13"/>
          <p:cNvSpPr>
            <a:spLocks noChangeArrowheads="1"/>
          </p:cNvSpPr>
          <p:nvPr/>
        </p:nvSpPr>
        <p:spPr bwMode="auto">
          <a:xfrm>
            <a:off x="2261260" y="3526971"/>
            <a:ext cx="37338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Воинское захоронение с. Льва Толстого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13"/>
          <p:cNvSpPr>
            <a:spLocks noChangeArrowheads="1"/>
          </p:cNvSpPr>
          <p:nvPr/>
        </p:nvSpPr>
        <p:spPr bwMode="auto">
          <a:xfrm>
            <a:off x="2069276" y="6339444"/>
            <a:ext cx="37338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Мемориал «Журавли» г. Кондрово</a:t>
            </a:r>
            <a:endParaRPr lang="ru-RU" sz="1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2895600" y="304801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26327" y="225631"/>
            <a:ext cx="73627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Увековечение памяти погибших при защите Отечества 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74" y="885702"/>
            <a:ext cx="852252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1880260" y="6629400"/>
            <a:ext cx="8475023" cy="228600"/>
            <a:chOff x="0" y="6400800"/>
            <a:chExt cx="9144000" cy="457200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1941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16"/>
          <p:cNvSpPr txBox="1">
            <a:spLocks noChangeArrowheads="1"/>
          </p:cNvSpPr>
          <p:nvPr/>
        </p:nvSpPr>
        <p:spPr bwMode="auto">
          <a:xfrm>
            <a:off x="2743200" y="152401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4" name="Прямоугольник 21"/>
          <p:cNvSpPr>
            <a:spLocks noChangeArrowheads="1"/>
          </p:cNvSpPr>
          <p:nvPr/>
        </p:nvSpPr>
        <p:spPr bwMode="auto">
          <a:xfrm>
            <a:off x="6858000" y="-439387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2895600" y="304801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26327" y="225631"/>
            <a:ext cx="73627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Ветеранские организации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IMG_8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0458" y="980041"/>
            <a:ext cx="1901291" cy="2535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IMG_8057.PNG"/>
          <p:cNvPicPr>
            <a:picLocks noChangeAspect="1"/>
          </p:cNvPicPr>
          <p:nvPr/>
        </p:nvPicPr>
        <p:blipFill>
          <a:blip r:embed="rId5" cstate="print"/>
          <a:srcRect l="7944" t="15387" r="16576" b="17154"/>
          <a:stretch>
            <a:fillRect/>
          </a:stretch>
        </p:blipFill>
        <p:spPr>
          <a:xfrm>
            <a:off x="2054430" y="3610097"/>
            <a:ext cx="3016240" cy="269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IMG_806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4889" y="985652"/>
            <a:ext cx="1914648" cy="255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 descr="IMG_806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9320" y="980043"/>
            <a:ext cx="1926525" cy="256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Рисунок 32" descr="IMG_806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34300" y="1003794"/>
            <a:ext cx="1919103" cy="2558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Рисунок 33" descr="IMG_8064.PNG"/>
          <p:cNvPicPr>
            <a:picLocks noChangeAspect="1"/>
          </p:cNvPicPr>
          <p:nvPr/>
        </p:nvPicPr>
        <p:blipFill>
          <a:blip r:embed="rId9" cstate="print"/>
          <a:srcRect l="2941" r="10779"/>
          <a:stretch>
            <a:fillRect/>
          </a:stretch>
        </p:blipFill>
        <p:spPr>
          <a:xfrm>
            <a:off x="5296394" y="3643437"/>
            <a:ext cx="4857007" cy="2675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61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74" y="885702"/>
            <a:ext cx="852252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1880260" y="6629400"/>
            <a:ext cx="8475023" cy="228600"/>
            <a:chOff x="0" y="6400800"/>
            <a:chExt cx="9144000" cy="457200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1941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16"/>
          <p:cNvSpPr txBox="1">
            <a:spLocks noChangeArrowheads="1"/>
          </p:cNvSpPr>
          <p:nvPr/>
        </p:nvSpPr>
        <p:spPr bwMode="auto">
          <a:xfrm>
            <a:off x="2743200" y="152401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4" name="Прямоугольник 21"/>
          <p:cNvSpPr>
            <a:spLocks noChangeArrowheads="1"/>
          </p:cNvSpPr>
          <p:nvPr/>
        </p:nvSpPr>
        <p:spPr bwMode="auto">
          <a:xfrm>
            <a:off x="6858000" y="-439387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2743200" y="1"/>
            <a:ext cx="76002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этом году мы отмечаем 225-летие со дня рождения великого поэта А. С. Пушкина</a:t>
            </a:r>
            <a:r>
              <a:rPr lang="ru-RU" dirty="0" smtClean="0"/>
              <a:t>.</a:t>
            </a:r>
            <a:endParaRPr lang="ru-RU" alt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600696" y="225631"/>
            <a:ext cx="73627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20240114_103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5678" y="980454"/>
            <a:ext cx="4215740" cy="2463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20240116_121344.jpg"/>
          <p:cNvPicPr>
            <a:picLocks noChangeAspect="1"/>
          </p:cNvPicPr>
          <p:nvPr/>
        </p:nvPicPr>
        <p:blipFill>
          <a:blip r:embed="rId5" cstate="print"/>
          <a:srcRect r="12894"/>
          <a:stretch>
            <a:fillRect/>
          </a:stretch>
        </p:blipFill>
        <p:spPr>
          <a:xfrm>
            <a:off x="6305797" y="985653"/>
            <a:ext cx="3847605" cy="2470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20240114_103209.jpg"/>
          <p:cNvPicPr>
            <a:picLocks noChangeAspect="1"/>
          </p:cNvPicPr>
          <p:nvPr/>
        </p:nvPicPr>
        <p:blipFill>
          <a:blip r:embed="rId6" cstate="print"/>
          <a:srcRect l="7975" r="9202"/>
          <a:stretch>
            <a:fillRect/>
          </a:stretch>
        </p:blipFill>
        <p:spPr>
          <a:xfrm>
            <a:off x="1935677" y="3575954"/>
            <a:ext cx="4194249" cy="2848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задний фо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34013" y="3548741"/>
            <a:ext cx="3951011" cy="290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61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0655"/>
            <a:ext cx="86868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667000" y="228600"/>
            <a:ext cx="2743200" cy="6096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Здравоохранение</a:t>
            </a:r>
          </a:p>
        </p:txBody>
      </p:sp>
      <p:grpSp>
        <p:nvGrpSpPr>
          <p:cNvPr id="50180" name="Группа 13"/>
          <p:cNvGrpSpPr>
            <a:grpSpLocks/>
          </p:cNvGrpSpPr>
          <p:nvPr/>
        </p:nvGrpSpPr>
        <p:grpSpPr bwMode="auto">
          <a:xfrm>
            <a:off x="1501775" y="3"/>
            <a:ext cx="4191000" cy="1217613"/>
            <a:chOff x="0" y="1588"/>
            <a:chExt cx="4191000" cy="1217612"/>
          </a:xfrm>
        </p:grpSpPr>
        <p:pic>
          <p:nvPicPr>
            <p:cNvPr id="50194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000"/>
              <a:ext cx="3429000" cy="1587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8200"/>
              <a:ext cx="4191000" cy="158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-227013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39687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5978821" y="74713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3" name="Прямоугольник 1"/>
          <p:cNvSpPr>
            <a:spLocks noChangeArrowheads="1"/>
          </p:cNvSpPr>
          <p:nvPr/>
        </p:nvSpPr>
        <p:spPr bwMode="auto">
          <a:xfrm>
            <a:off x="1806575" y="2133607"/>
            <a:ext cx="312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u="sng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4" name="Прямоугольник 15"/>
          <p:cNvSpPr>
            <a:spLocks noChangeArrowheads="1"/>
          </p:cNvSpPr>
          <p:nvPr/>
        </p:nvSpPr>
        <p:spPr bwMode="auto">
          <a:xfrm>
            <a:off x="1828800" y="961903"/>
            <a:ext cx="85344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 рамках программы «Модернизации первичного звена здравоохранения в Калужской области» 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получили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 автомобилей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5" name="TextBox 16"/>
          <p:cNvSpPr txBox="1">
            <a:spLocks noChangeArrowheads="1"/>
          </p:cNvSpPr>
          <p:nvPr/>
        </p:nvSpPr>
        <p:spPr bwMode="auto">
          <a:xfrm>
            <a:off x="6477000" y="228600"/>
            <a:ext cx="373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«Здравоохранение»</a:t>
            </a:r>
          </a:p>
        </p:txBody>
      </p:sp>
      <p:sp>
        <p:nvSpPr>
          <p:cNvPr id="50196" name="TextBox 28"/>
          <p:cNvSpPr txBox="1">
            <a:spLocks noChangeArrowheads="1"/>
          </p:cNvSpPr>
          <p:nvPr/>
        </p:nvSpPr>
        <p:spPr bwMode="auto">
          <a:xfrm>
            <a:off x="5284522" y="6115792"/>
            <a:ext cx="5165767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Капитальный ремонт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врачебных амбулаторий п. Пятовский, п. Полотняный Завод, с. Льва Толстого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88180" y="3289468"/>
            <a:ext cx="5023261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д. Бели             модульный ФАП        д. Плюсково</a:t>
            </a:r>
          </a:p>
        </p:txBody>
      </p:sp>
      <p:pic>
        <p:nvPicPr>
          <p:cNvPr id="22" name="Рисунок 21" descr="6 авто лада гранта.jpg"/>
          <p:cNvPicPr>
            <a:picLocks noChangeAspect="1"/>
          </p:cNvPicPr>
          <p:nvPr/>
        </p:nvPicPr>
        <p:blipFill>
          <a:blip r:embed="rId5" cstate="print"/>
          <a:srcRect l="16108" t="2424" r="15027" b="24329"/>
          <a:stretch>
            <a:fillRect/>
          </a:stretch>
        </p:blipFill>
        <p:spPr>
          <a:xfrm>
            <a:off x="7035025" y="1555670"/>
            <a:ext cx="3355887" cy="2078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ФАП д. Бели_Дзержинский райо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2553" y="1546019"/>
            <a:ext cx="2580961" cy="1672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 descr="ФАП Плюсково.jpg"/>
          <p:cNvPicPr>
            <a:picLocks noChangeAspect="1"/>
          </p:cNvPicPr>
          <p:nvPr/>
        </p:nvPicPr>
        <p:blipFill>
          <a:blip r:embed="rId7" cstate="print"/>
          <a:srcRect l="6277" t="13552" r="5564" b="12268"/>
          <a:stretch>
            <a:fillRect/>
          </a:stretch>
        </p:blipFill>
        <p:spPr>
          <a:xfrm>
            <a:off x="4465123" y="1555668"/>
            <a:ext cx="2517568" cy="1650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Рисунок 30" descr="ФАП передвижной.jpg"/>
          <p:cNvPicPr>
            <a:picLocks noChangeAspect="1"/>
          </p:cNvPicPr>
          <p:nvPr/>
        </p:nvPicPr>
        <p:blipFill>
          <a:blip r:embed="rId8" cstate="print"/>
          <a:srcRect l="10767" r="24642" b="21319"/>
          <a:stretch>
            <a:fillRect/>
          </a:stretch>
        </p:blipFill>
        <p:spPr>
          <a:xfrm>
            <a:off x="1911927" y="3705101"/>
            <a:ext cx="3455720" cy="236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2363192" y="6101941"/>
            <a:ext cx="2078181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Передвижной ФАП      </a:t>
            </a:r>
          </a:p>
        </p:txBody>
      </p:sp>
      <p:pic>
        <p:nvPicPr>
          <p:cNvPr id="36" name="Рисунок 35" descr="ВА с. Льва Толстого.jpg"/>
          <p:cNvPicPr>
            <a:picLocks noChangeAspect="1"/>
          </p:cNvPicPr>
          <p:nvPr/>
        </p:nvPicPr>
        <p:blipFill>
          <a:blip r:embed="rId9" cstate="print"/>
          <a:srcRect l="3557" t="20632" r="4160"/>
          <a:stretch>
            <a:fillRect/>
          </a:stretch>
        </p:blipFill>
        <p:spPr>
          <a:xfrm>
            <a:off x="7612087" y="3693227"/>
            <a:ext cx="2802577" cy="2256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Рисунок 34" descr="ВА п. Пятовский.jpg"/>
          <p:cNvPicPr>
            <a:picLocks noChangeAspect="1"/>
          </p:cNvPicPr>
          <p:nvPr/>
        </p:nvPicPr>
        <p:blipFill>
          <a:blip r:embed="rId10" cstate="print"/>
          <a:srcRect l="10481" r="12950"/>
          <a:stretch>
            <a:fillRect/>
          </a:stretch>
        </p:blipFill>
        <p:spPr>
          <a:xfrm>
            <a:off x="5486406" y="3693226"/>
            <a:ext cx="2612569" cy="2244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95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3" y="843148"/>
            <a:ext cx="9215251" cy="5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Заголовок 1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848600" cy="685800"/>
          </a:xfrm>
        </p:spPr>
        <p:txBody>
          <a:bodyPr/>
          <a:lstStyle/>
          <a:p>
            <a:pPr algn="l"/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деятельности администрации </a:t>
            </a: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5375278" y="-1714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770"/>
            <a:ext cx="9169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9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13325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4" descr="C:\Users\Elena\Downloads\NV06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7705" y="4831278"/>
            <a:ext cx="3030187" cy="1581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8" name="Object 4"/>
          <p:cNvGraphicFramePr>
            <a:graphicFrameLocks noGrp="1"/>
          </p:cNvGraphicFramePr>
          <p:nvPr>
            <p:ph idx="1"/>
          </p:nvPr>
        </p:nvGraphicFramePr>
        <p:xfrm>
          <a:off x="1905000" y="990600"/>
          <a:ext cx="53340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9" name="Рисунок 18" descr="IMG_7910.PNG"/>
          <p:cNvPicPr>
            <a:picLocks noChangeAspect="1"/>
          </p:cNvPicPr>
          <p:nvPr/>
        </p:nvPicPr>
        <p:blipFill>
          <a:blip r:embed="rId7" cstate="print"/>
          <a:srcRect l="18117" t="17573" r="12630"/>
          <a:stretch>
            <a:fillRect/>
          </a:stretch>
        </p:blipFill>
        <p:spPr>
          <a:xfrm>
            <a:off x="7386455" y="2861955"/>
            <a:ext cx="3075711" cy="1852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file.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98328" y="950285"/>
            <a:ext cx="3075709" cy="1828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file.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11388" y="4013865"/>
            <a:ext cx="2302821" cy="2416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 descr="file..png"/>
          <p:cNvPicPr>
            <a:picLocks noChangeAspect="1"/>
          </p:cNvPicPr>
          <p:nvPr/>
        </p:nvPicPr>
        <p:blipFill>
          <a:blip r:embed="rId10" cstate="print"/>
          <a:srcRect l="22792" t="15225" r="18864"/>
          <a:stretch>
            <a:fillRect/>
          </a:stretch>
        </p:blipFill>
        <p:spPr>
          <a:xfrm>
            <a:off x="1531921" y="4001986"/>
            <a:ext cx="3424647" cy="2410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373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5" name="Rectangle 3"/>
          <p:cNvSpPr/>
          <p:nvPr/>
        </p:nvSpPr>
        <p:spPr bwMode="auto">
          <a:xfrm>
            <a:off x="1524353" y="1591719"/>
            <a:ext cx="9143295" cy="53995"/>
          </a:xfrm>
          <a:prstGeom prst="rect">
            <a:avLst/>
          </a:prstGeom>
          <a:solidFill>
            <a:srgbClr val="2B5481">
              <a:alpha val="6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4" tIns="7199" rIns="89994" bIns="7199" anchor="ctr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66" name="Rectangle 4"/>
          <p:cNvSpPr/>
          <p:nvPr/>
        </p:nvSpPr>
        <p:spPr bwMode="auto">
          <a:xfrm>
            <a:off x="1524353" y="5858470"/>
            <a:ext cx="9143295" cy="53995"/>
          </a:xfrm>
          <a:prstGeom prst="rect">
            <a:avLst/>
          </a:prstGeom>
          <a:solidFill>
            <a:srgbClr val="2B5481">
              <a:alpha val="7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4" tIns="7199" rIns="89994" bIns="7199" anchor="ctr">
            <a:noAutofit/>
          </a:bodyPr>
          <a:lstStyle/>
          <a:p>
            <a:pPr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endParaRPr lang="en-US" sz="1799" spc="-1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70" name="Rectangle 5"/>
          <p:cNvSpPr/>
          <p:nvPr/>
        </p:nvSpPr>
        <p:spPr bwMode="auto">
          <a:xfrm>
            <a:off x="3316654" y="1655073"/>
            <a:ext cx="5976259" cy="279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4" tIns="46796" rIns="89994" bIns="46796" anchor="t">
            <a:spAutoFit/>
          </a:bodyPr>
          <a:lstStyle/>
          <a:p>
            <a:pPr algn="ctr">
              <a:tabLst>
                <a:tab pos="0" algn="l"/>
                <a:tab pos="914347" algn="l"/>
                <a:tab pos="1828693" algn="l"/>
                <a:tab pos="2743040" algn="l"/>
                <a:tab pos="3657387" algn="l"/>
                <a:tab pos="4571732" algn="l"/>
                <a:tab pos="5486079" algn="l"/>
                <a:tab pos="6400426" algn="l"/>
                <a:tab pos="7314773" algn="l"/>
                <a:tab pos="8229119" algn="l"/>
                <a:tab pos="9143466" algn="l"/>
                <a:tab pos="10057813" algn="l"/>
              </a:tabLst>
              <a:defRPr/>
            </a:pPr>
            <a:r>
              <a:rPr lang="ru-RU" sz="1200" b="1" spc="-1" dirty="0">
                <a:solidFill>
                  <a:srgbClr val="000000"/>
                </a:solidFill>
                <a:latin typeface="Garamond"/>
              </a:rPr>
              <a:t>.</a:t>
            </a:r>
            <a:endParaRPr lang="en-US" sz="1200" spc="-1" dirty="0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21" name="Picture 2" descr="https://sun1-55.userapi.com/s/v1/ig2/dTEIG48GscElnf_0BV5FRJQIw4lBPbkquGaVzRTKGaFh-3hIu1Y1mzpR8sYa0-5Ose-0_kXVHDFBKCzr0Jf5rPxu.jpg?size=800x983&amp;quality=95&amp;crop=0,0,800,983&amp;ava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435" y="843498"/>
            <a:ext cx="1319891" cy="13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03914" y="978212"/>
            <a:ext cx="5789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Бюджетная терминология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49169" y="1671840"/>
            <a:ext cx="7638980" cy="92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99" dirty="0" err="1">
                <a:solidFill>
                  <a:prstClr val="black"/>
                </a:solidFill>
              </a:rPr>
              <a:t>Бюдже́т</a:t>
            </a:r>
            <a:r>
              <a:rPr lang="ru-RU" sz="1799" dirty="0">
                <a:solidFill>
                  <a:prstClr val="black"/>
                </a:solidFill>
              </a:rPr>
              <a:t> — схема доходов и расходов определённого субъекта (семьи, бизнеса, организации, государства ит. д.), устанавливаемая на определённый период времени, обычно на один год.</a:t>
            </a:r>
          </a:p>
        </p:txBody>
      </p:sp>
      <p:grpSp>
        <p:nvGrpSpPr>
          <p:cNvPr id="23" name="Group 15013"/>
          <p:cNvGrpSpPr/>
          <p:nvPr/>
        </p:nvGrpSpPr>
        <p:grpSpPr>
          <a:xfrm>
            <a:off x="2135865" y="2740314"/>
            <a:ext cx="7429899" cy="2837334"/>
            <a:chOff x="0" y="0"/>
            <a:chExt cx="8617969" cy="4378960"/>
          </a:xfrm>
        </p:grpSpPr>
        <p:sp>
          <p:nvSpPr>
            <p:cNvPr id="24" name="Shape 411"/>
            <p:cNvSpPr/>
            <p:nvPr/>
          </p:nvSpPr>
          <p:spPr>
            <a:xfrm>
              <a:off x="683260" y="233680"/>
              <a:ext cx="1800860" cy="1369060"/>
            </a:xfrm>
            <a:custGeom>
              <a:avLst/>
              <a:gdLst/>
              <a:ahLst/>
              <a:cxnLst/>
              <a:rect l="0" t="0" r="0" b="0"/>
              <a:pathLst>
                <a:path w="1800860" h="1369060">
                  <a:moveTo>
                    <a:pt x="900430" y="0"/>
                  </a:moveTo>
                  <a:cubicBezTo>
                    <a:pt x="1397762" y="0"/>
                    <a:pt x="1800860" y="306451"/>
                    <a:pt x="1800860" y="684530"/>
                  </a:cubicBezTo>
                  <a:cubicBezTo>
                    <a:pt x="1800860" y="1062609"/>
                    <a:pt x="1397762" y="1369060"/>
                    <a:pt x="900430" y="1369060"/>
                  </a:cubicBezTo>
                  <a:cubicBezTo>
                    <a:pt x="403098" y="1369060"/>
                    <a:pt x="0" y="1062609"/>
                    <a:pt x="0" y="684530"/>
                  </a:cubicBezTo>
                  <a:cubicBezTo>
                    <a:pt x="0" y="306451"/>
                    <a:pt x="403098" y="0"/>
                    <a:pt x="90043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FBFB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25" name="Shape 412"/>
            <p:cNvSpPr/>
            <p:nvPr/>
          </p:nvSpPr>
          <p:spPr>
            <a:xfrm>
              <a:off x="683260" y="233680"/>
              <a:ext cx="1800860" cy="1369060"/>
            </a:xfrm>
            <a:custGeom>
              <a:avLst/>
              <a:gdLst/>
              <a:ahLst/>
              <a:cxnLst/>
              <a:rect l="0" t="0" r="0" b="0"/>
              <a:pathLst>
                <a:path w="1800860" h="1369060">
                  <a:moveTo>
                    <a:pt x="0" y="684530"/>
                  </a:moveTo>
                  <a:cubicBezTo>
                    <a:pt x="0" y="306451"/>
                    <a:pt x="403098" y="0"/>
                    <a:pt x="900430" y="0"/>
                  </a:cubicBezTo>
                  <a:cubicBezTo>
                    <a:pt x="1397762" y="0"/>
                    <a:pt x="1800860" y="306451"/>
                    <a:pt x="1800860" y="684530"/>
                  </a:cubicBezTo>
                  <a:cubicBezTo>
                    <a:pt x="1800860" y="1062609"/>
                    <a:pt x="1397762" y="1369060"/>
                    <a:pt x="900430" y="1369060"/>
                  </a:cubicBezTo>
                  <a:cubicBezTo>
                    <a:pt x="403098" y="1369060"/>
                    <a:pt x="0" y="1062609"/>
                    <a:pt x="0" y="684530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D9D9D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26" name="Rectangle 413"/>
            <p:cNvSpPr/>
            <p:nvPr/>
          </p:nvSpPr>
          <p:spPr>
            <a:xfrm>
              <a:off x="1124204" y="710687"/>
              <a:ext cx="1301587" cy="2716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414"/>
            <p:cNvSpPr/>
            <p:nvPr/>
          </p:nvSpPr>
          <p:spPr>
            <a:xfrm>
              <a:off x="1291844" y="985007"/>
              <a:ext cx="777121" cy="2716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семьи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" name="Shape 415"/>
            <p:cNvSpPr/>
            <p:nvPr/>
          </p:nvSpPr>
          <p:spPr>
            <a:xfrm>
              <a:off x="5727700" y="208280"/>
              <a:ext cx="2120900" cy="1369060"/>
            </a:xfrm>
            <a:custGeom>
              <a:avLst/>
              <a:gdLst/>
              <a:ahLst/>
              <a:cxnLst/>
              <a:rect l="0" t="0" r="0" b="0"/>
              <a:pathLst>
                <a:path w="2120900" h="1369060">
                  <a:moveTo>
                    <a:pt x="1060450" y="0"/>
                  </a:moveTo>
                  <a:cubicBezTo>
                    <a:pt x="1646174" y="0"/>
                    <a:pt x="2120900" y="306451"/>
                    <a:pt x="2120900" y="684530"/>
                  </a:cubicBezTo>
                  <a:cubicBezTo>
                    <a:pt x="2120900" y="1062609"/>
                    <a:pt x="1646174" y="1369060"/>
                    <a:pt x="1060450" y="1369060"/>
                  </a:cubicBezTo>
                  <a:cubicBezTo>
                    <a:pt x="474726" y="1369060"/>
                    <a:pt x="0" y="1062609"/>
                    <a:pt x="0" y="684530"/>
                  </a:cubicBezTo>
                  <a:cubicBezTo>
                    <a:pt x="0" y="306451"/>
                    <a:pt x="474726" y="0"/>
                    <a:pt x="106045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FBFB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29" name="Shape 416"/>
            <p:cNvSpPr/>
            <p:nvPr/>
          </p:nvSpPr>
          <p:spPr>
            <a:xfrm>
              <a:off x="5727700" y="208280"/>
              <a:ext cx="2120900" cy="1369060"/>
            </a:xfrm>
            <a:custGeom>
              <a:avLst/>
              <a:gdLst/>
              <a:ahLst/>
              <a:cxnLst/>
              <a:rect l="0" t="0" r="0" b="0"/>
              <a:pathLst>
                <a:path w="2120900" h="1369060">
                  <a:moveTo>
                    <a:pt x="0" y="684530"/>
                  </a:moveTo>
                  <a:cubicBezTo>
                    <a:pt x="0" y="306451"/>
                    <a:pt x="474726" y="0"/>
                    <a:pt x="1060450" y="0"/>
                  </a:cubicBezTo>
                  <a:cubicBezTo>
                    <a:pt x="1646174" y="0"/>
                    <a:pt x="2120900" y="306451"/>
                    <a:pt x="2120900" y="684530"/>
                  </a:cubicBezTo>
                  <a:cubicBezTo>
                    <a:pt x="2120900" y="1062609"/>
                    <a:pt x="1646174" y="1369060"/>
                    <a:pt x="1060450" y="1369060"/>
                  </a:cubicBezTo>
                  <a:cubicBezTo>
                    <a:pt x="474726" y="1369060"/>
                    <a:pt x="0" y="1062609"/>
                    <a:pt x="0" y="684530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D9D9D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30" name="Rectangle 417"/>
            <p:cNvSpPr/>
            <p:nvPr/>
          </p:nvSpPr>
          <p:spPr>
            <a:xfrm>
              <a:off x="6328410" y="685668"/>
              <a:ext cx="1301587" cy="2716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418"/>
            <p:cNvSpPr/>
            <p:nvPr/>
          </p:nvSpPr>
          <p:spPr>
            <a:xfrm>
              <a:off x="6158231" y="959988"/>
              <a:ext cx="1682850" cy="2716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организаций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2" name="Shape 419"/>
            <p:cNvSpPr/>
            <p:nvPr/>
          </p:nvSpPr>
          <p:spPr>
            <a:xfrm>
              <a:off x="5625465" y="87884"/>
              <a:ext cx="554355" cy="575818"/>
            </a:xfrm>
            <a:custGeom>
              <a:avLst/>
              <a:gdLst/>
              <a:ahLst/>
              <a:cxnLst/>
              <a:rect l="0" t="0" r="0" b="0"/>
              <a:pathLst>
                <a:path w="554355" h="575818">
                  <a:moveTo>
                    <a:pt x="0" y="0"/>
                  </a:moveTo>
                  <a:cubicBezTo>
                    <a:pt x="263144" y="22225"/>
                    <a:pt x="474218" y="220472"/>
                    <a:pt x="494538" y="464439"/>
                  </a:cubicBezTo>
                  <a:lnTo>
                    <a:pt x="554355" y="475996"/>
                  </a:lnTo>
                  <a:lnTo>
                    <a:pt x="428117" y="575818"/>
                  </a:lnTo>
                  <a:lnTo>
                    <a:pt x="314960" y="429895"/>
                  </a:lnTo>
                  <a:lnTo>
                    <a:pt x="374777" y="441325"/>
                  </a:lnTo>
                  <a:cubicBezTo>
                    <a:pt x="358140" y="239395"/>
                    <a:pt x="209169" y="64008"/>
                    <a:pt x="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33" name="Shape 420"/>
            <p:cNvSpPr/>
            <p:nvPr/>
          </p:nvSpPr>
          <p:spPr>
            <a:xfrm>
              <a:off x="4954144" y="40894"/>
              <a:ext cx="731774" cy="433705"/>
            </a:xfrm>
            <a:custGeom>
              <a:avLst/>
              <a:gdLst/>
              <a:ahLst/>
              <a:cxnLst/>
              <a:rect l="0" t="0" r="0" b="0"/>
              <a:pathLst>
                <a:path w="731774" h="433705">
                  <a:moveTo>
                    <a:pt x="505520" y="21772"/>
                  </a:moveTo>
                  <a:cubicBezTo>
                    <a:pt x="540585" y="21926"/>
                    <a:pt x="576262" y="25337"/>
                    <a:pt x="612140" y="32258"/>
                  </a:cubicBezTo>
                  <a:lnTo>
                    <a:pt x="731774" y="55372"/>
                  </a:lnTo>
                  <a:cubicBezTo>
                    <a:pt x="444754" y="0"/>
                    <a:pt x="170688" y="169291"/>
                    <a:pt x="119634" y="433705"/>
                  </a:cubicBezTo>
                  <a:lnTo>
                    <a:pt x="0" y="410591"/>
                  </a:lnTo>
                  <a:cubicBezTo>
                    <a:pt x="44561" y="179229"/>
                    <a:pt x="260060" y="20695"/>
                    <a:pt x="505520" y="21772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0689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34" name="Shape 422"/>
            <p:cNvSpPr/>
            <p:nvPr/>
          </p:nvSpPr>
          <p:spPr>
            <a:xfrm>
              <a:off x="4954144" y="17780"/>
              <a:ext cx="1225677" cy="645922"/>
            </a:xfrm>
            <a:custGeom>
              <a:avLst/>
              <a:gdLst/>
              <a:ahLst/>
              <a:cxnLst/>
              <a:rect l="0" t="0" r="0" b="0"/>
              <a:pathLst>
                <a:path w="1225677" h="645922">
                  <a:moveTo>
                    <a:pt x="671322" y="70104"/>
                  </a:moveTo>
                  <a:cubicBezTo>
                    <a:pt x="880491" y="134112"/>
                    <a:pt x="1029462" y="309499"/>
                    <a:pt x="1046099" y="511429"/>
                  </a:cubicBezTo>
                  <a:lnTo>
                    <a:pt x="986282" y="499999"/>
                  </a:lnTo>
                  <a:lnTo>
                    <a:pt x="1099439" y="645922"/>
                  </a:lnTo>
                  <a:lnTo>
                    <a:pt x="1225677" y="546100"/>
                  </a:lnTo>
                  <a:lnTo>
                    <a:pt x="1165860" y="534543"/>
                  </a:lnTo>
                  <a:cubicBezTo>
                    <a:pt x="1147318" y="311785"/>
                    <a:pt x="968883" y="124206"/>
                    <a:pt x="731774" y="78486"/>
                  </a:cubicBezTo>
                  <a:lnTo>
                    <a:pt x="612140" y="55372"/>
                  </a:lnTo>
                  <a:cubicBezTo>
                    <a:pt x="325120" y="0"/>
                    <a:pt x="50927" y="169291"/>
                    <a:pt x="0" y="433705"/>
                  </a:cubicBezTo>
                  <a:lnTo>
                    <a:pt x="119634" y="456819"/>
                  </a:lnTo>
                  <a:cubicBezTo>
                    <a:pt x="170688" y="192405"/>
                    <a:pt x="444754" y="23114"/>
                    <a:pt x="731774" y="78486"/>
                  </a:cubicBezTo>
                </a:path>
              </a:pathLst>
            </a:custGeom>
            <a:ln w="25400" cap="flat">
              <a:round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35" name="Shape 423"/>
            <p:cNvSpPr/>
            <p:nvPr/>
          </p:nvSpPr>
          <p:spPr>
            <a:xfrm>
              <a:off x="2178558" y="116459"/>
              <a:ext cx="524002" cy="589661"/>
            </a:xfrm>
            <a:custGeom>
              <a:avLst/>
              <a:gdLst/>
              <a:ahLst/>
              <a:cxnLst/>
              <a:rect l="0" t="0" r="0" b="0"/>
              <a:pathLst>
                <a:path w="524002" h="589661">
                  <a:moveTo>
                    <a:pt x="524002" y="0"/>
                  </a:moveTo>
                  <a:cubicBezTo>
                    <a:pt x="319151" y="74803"/>
                    <a:pt x="179959" y="255778"/>
                    <a:pt x="173863" y="455041"/>
                  </a:cubicBezTo>
                  <a:lnTo>
                    <a:pt x="231775" y="440436"/>
                  </a:lnTo>
                  <a:lnTo>
                    <a:pt x="128905" y="589661"/>
                  </a:lnTo>
                  <a:lnTo>
                    <a:pt x="0" y="498856"/>
                  </a:lnTo>
                  <a:lnTo>
                    <a:pt x="57912" y="484251"/>
                  </a:lnTo>
                  <a:cubicBezTo>
                    <a:pt x="65278" y="244221"/>
                    <a:pt x="264033" y="37719"/>
                    <a:pt x="524002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36" name="Shape 424"/>
            <p:cNvSpPr/>
            <p:nvPr/>
          </p:nvSpPr>
          <p:spPr>
            <a:xfrm>
              <a:off x="2643886" y="56896"/>
              <a:ext cx="744220" cy="405892"/>
            </a:xfrm>
            <a:custGeom>
              <a:avLst/>
              <a:gdLst/>
              <a:ahLst/>
              <a:cxnLst/>
              <a:rect l="0" t="0" r="0" b="0"/>
              <a:pathLst>
                <a:path w="744220" h="405892">
                  <a:moveTo>
                    <a:pt x="273228" y="24455"/>
                  </a:moveTo>
                  <a:cubicBezTo>
                    <a:pt x="496144" y="30720"/>
                    <a:pt x="691698" y="168656"/>
                    <a:pt x="744220" y="376682"/>
                  </a:cubicBezTo>
                  <a:lnTo>
                    <a:pt x="628269" y="405892"/>
                  </a:lnTo>
                  <a:cubicBezTo>
                    <a:pt x="563626" y="149860"/>
                    <a:pt x="282448" y="0"/>
                    <a:pt x="0" y="71247"/>
                  </a:cubicBezTo>
                  <a:lnTo>
                    <a:pt x="115951" y="41910"/>
                  </a:lnTo>
                  <a:cubicBezTo>
                    <a:pt x="168886" y="28575"/>
                    <a:pt x="221786" y="23009"/>
                    <a:pt x="273228" y="24455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0689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37" name="Shape 426"/>
            <p:cNvSpPr/>
            <p:nvPr/>
          </p:nvSpPr>
          <p:spPr>
            <a:xfrm>
              <a:off x="2178558" y="27686"/>
              <a:ext cx="1209548" cy="678434"/>
            </a:xfrm>
            <a:custGeom>
              <a:avLst/>
              <a:gdLst/>
              <a:ahLst/>
              <a:cxnLst/>
              <a:rect l="0" t="0" r="0" b="0"/>
              <a:pathLst>
                <a:path w="1209548" h="678434">
                  <a:moveTo>
                    <a:pt x="524002" y="88773"/>
                  </a:moveTo>
                  <a:cubicBezTo>
                    <a:pt x="319151" y="163576"/>
                    <a:pt x="179959" y="344551"/>
                    <a:pt x="173863" y="543814"/>
                  </a:cubicBezTo>
                  <a:lnTo>
                    <a:pt x="231775" y="529209"/>
                  </a:lnTo>
                  <a:lnTo>
                    <a:pt x="128905" y="678434"/>
                  </a:lnTo>
                  <a:lnTo>
                    <a:pt x="0" y="587629"/>
                  </a:lnTo>
                  <a:lnTo>
                    <a:pt x="57912" y="573024"/>
                  </a:lnTo>
                  <a:cubicBezTo>
                    <a:pt x="64643" y="353568"/>
                    <a:pt x="232156" y="159258"/>
                    <a:pt x="465328" y="100457"/>
                  </a:cubicBezTo>
                  <a:lnTo>
                    <a:pt x="581279" y="71120"/>
                  </a:lnTo>
                  <a:cubicBezTo>
                    <a:pt x="863600" y="0"/>
                    <a:pt x="1144905" y="149860"/>
                    <a:pt x="1209548" y="405892"/>
                  </a:cubicBezTo>
                  <a:lnTo>
                    <a:pt x="1093597" y="435102"/>
                  </a:lnTo>
                  <a:cubicBezTo>
                    <a:pt x="1028954" y="179070"/>
                    <a:pt x="747776" y="29210"/>
                    <a:pt x="465328" y="100457"/>
                  </a:cubicBezTo>
                </a:path>
              </a:pathLst>
            </a:custGeom>
            <a:ln w="25400" cap="flat">
              <a:round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38" name="Shape 427"/>
            <p:cNvSpPr/>
            <p:nvPr/>
          </p:nvSpPr>
          <p:spPr>
            <a:xfrm>
              <a:off x="6111240" y="2037080"/>
              <a:ext cx="2413000" cy="1661160"/>
            </a:xfrm>
            <a:custGeom>
              <a:avLst/>
              <a:gdLst/>
              <a:ahLst/>
              <a:cxnLst/>
              <a:rect l="0" t="0" r="0" b="0"/>
              <a:pathLst>
                <a:path w="2413000" h="1661160">
                  <a:moveTo>
                    <a:pt x="1206500" y="0"/>
                  </a:moveTo>
                  <a:cubicBezTo>
                    <a:pt x="1872869" y="0"/>
                    <a:pt x="2413000" y="371856"/>
                    <a:pt x="2413000" y="830580"/>
                  </a:cubicBezTo>
                  <a:cubicBezTo>
                    <a:pt x="2413000" y="1289291"/>
                    <a:pt x="1872869" y="1661160"/>
                    <a:pt x="1206500" y="1661160"/>
                  </a:cubicBezTo>
                  <a:cubicBezTo>
                    <a:pt x="540131" y="1661160"/>
                    <a:pt x="0" y="1289291"/>
                    <a:pt x="0" y="830580"/>
                  </a:cubicBezTo>
                  <a:cubicBezTo>
                    <a:pt x="0" y="371856"/>
                    <a:pt x="540131" y="0"/>
                    <a:pt x="120650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FBFB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39" name="Shape 428"/>
            <p:cNvSpPr/>
            <p:nvPr/>
          </p:nvSpPr>
          <p:spPr>
            <a:xfrm>
              <a:off x="6111240" y="2037080"/>
              <a:ext cx="2413000" cy="1661160"/>
            </a:xfrm>
            <a:custGeom>
              <a:avLst/>
              <a:gdLst/>
              <a:ahLst/>
              <a:cxnLst/>
              <a:rect l="0" t="0" r="0" b="0"/>
              <a:pathLst>
                <a:path w="2413000" h="1661160">
                  <a:moveTo>
                    <a:pt x="0" y="830580"/>
                  </a:moveTo>
                  <a:cubicBezTo>
                    <a:pt x="0" y="371856"/>
                    <a:pt x="540131" y="0"/>
                    <a:pt x="1206500" y="0"/>
                  </a:cubicBezTo>
                  <a:cubicBezTo>
                    <a:pt x="1872869" y="0"/>
                    <a:pt x="2413000" y="371856"/>
                    <a:pt x="2413000" y="830580"/>
                  </a:cubicBezTo>
                  <a:cubicBezTo>
                    <a:pt x="2413000" y="1289291"/>
                    <a:pt x="1872869" y="1661160"/>
                    <a:pt x="1206500" y="1661160"/>
                  </a:cubicBezTo>
                  <a:cubicBezTo>
                    <a:pt x="540131" y="1661160"/>
                    <a:pt x="0" y="1289291"/>
                    <a:pt x="0" y="830580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D9D9D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40" name="Rectangle 429"/>
            <p:cNvSpPr/>
            <p:nvPr/>
          </p:nvSpPr>
          <p:spPr>
            <a:xfrm>
              <a:off x="6911340" y="2196175"/>
              <a:ext cx="1154714" cy="2418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1" name="Rectangle 430"/>
            <p:cNvSpPr/>
            <p:nvPr/>
          </p:nvSpPr>
          <p:spPr>
            <a:xfrm>
              <a:off x="6578347" y="2440484"/>
              <a:ext cx="2039622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муниципального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2" name="Rectangle 431"/>
            <p:cNvSpPr/>
            <p:nvPr/>
          </p:nvSpPr>
          <p:spPr>
            <a:xfrm>
              <a:off x="6769100" y="2684324"/>
              <a:ext cx="1534243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образования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3" name="Rectangle 14969"/>
            <p:cNvSpPr/>
            <p:nvPr/>
          </p:nvSpPr>
          <p:spPr>
            <a:xfrm>
              <a:off x="7190639" y="2928164"/>
              <a:ext cx="502945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МО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4" name="Rectangle 14968"/>
            <p:cNvSpPr/>
            <p:nvPr/>
          </p:nvSpPr>
          <p:spPr>
            <a:xfrm>
              <a:off x="7122160" y="2928164"/>
              <a:ext cx="89995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5" name="Rectangle 433"/>
            <p:cNvSpPr/>
            <p:nvPr/>
          </p:nvSpPr>
          <p:spPr>
            <a:xfrm>
              <a:off x="6674866" y="3172321"/>
              <a:ext cx="1787744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Дзержинского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6" name="Rectangle 434"/>
            <p:cNvSpPr/>
            <p:nvPr/>
          </p:nvSpPr>
          <p:spPr>
            <a:xfrm>
              <a:off x="6969760" y="3416161"/>
              <a:ext cx="927789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района)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7" name="Shape 436"/>
            <p:cNvSpPr/>
            <p:nvPr/>
          </p:nvSpPr>
          <p:spPr>
            <a:xfrm>
              <a:off x="3210560" y="0"/>
              <a:ext cx="1930400" cy="1366520"/>
            </a:xfrm>
            <a:custGeom>
              <a:avLst/>
              <a:gdLst/>
              <a:ahLst/>
              <a:cxnLst/>
              <a:rect l="0" t="0" r="0" b="0"/>
              <a:pathLst>
                <a:path w="1930400" h="1366520">
                  <a:moveTo>
                    <a:pt x="965200" y="0"/>
                  </a:moveTo>
                  <a:cubicBezTo>
                    <a:pt x="1498219" y="0"/>
                    <a:pt x="1930400" y="305943"/>
                    <a:pt x="1930400" y="683260"/>
                  </a:cubicBezTo>
                  <a:cubicBezTo>
                    <a:pt x="1930400" y="1060577"/>
                    <a:pt x="1498219" y="1366520"/>
                    <a:pt x="965200" y="1366520"/>
                  </a:cubicBezTo>
                  <a:cubicBezTo>
                    <a:pt x="432181" y="1366520"/>
                    <a:pt x="0" y="1060577"/>
                    <a:pt x="0" y="683260"/>
                  </a:cubicBezTo>
                  <a:cubicBezTo>
                    <a:pt x="0" y="305943"/>
                    <a:pt x="432181" y="0"/>
                    <a:pt x="96520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FBFB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48" name="Shape 437"/>
            <p:cNvSpPr/>
            <p:nvPr/>
          </p:nvSpPr>
          <p:spPr>
            <a:xfrm>
              <a:off x="3210560" y="0"/>
              <a:ext cx="1930400" cy="1366520"/>
            </a:xfrm>
            <a:custGeom>
              <a:avLst/>
              <a:gdLst/>
              <a:ahLst/>
              <a:cxnLst/>
              <a:rect l="0" t="0" r="0" b="0"/>
              <a:pathLst>
                <a:path w="1930400" h="1366520">
                  <a:moveTo>
                    <a:pt x="0" y="683260"/>
                  </a:moveTo>
                  <a:cubicBezTo>
                    <a:pt x="0" y="305943"/>
                    <a:pt x="432181" y="0"/>
                    <a:pt x="965200" y="0"/>
                  </a:cubicBezTo>
                  <a:cubicBezTo>
                    <a:pt x="1498219" y="0"/>
                    <a:pt x="1930400" y="305943"/>
                    <a:pt x="1930400" y="683260"/>
                  </a:cubicBezTo>
                  <a:cubicBezTo>
                    <a:pt x="1930400" y="1060577"/>
                    <a:pt x="1498219" y="1366520"/>
                    <a:pt x="965200" y="1366520"/>
                  </a:cubicBezTo>
                  <a:cubicBezTo>
                    <a:pt x="432181" y="1366520"/>
                    <a:pt x="0" y="1060577"/>
                    <a:pt x="0" y="683260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D9D9D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49" name="Rectangle 438"/>
            <p:cNvSpPr/>
            <p:nvPr/>
          </p:nvSpPr>
          <p:spPr>
            <a:xfrm>
              <a:off x="3901440" y="476118"/>
              <a:ext cx="808741" cy="2716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Виды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0" name="Rectangle 439"/>
            <p:cNvSpPr/>
            <p:nvPr/>
          </p:nvSpPr>
          <p:spPr>
            <a:xfrm>
              <a:off x="3624580" y="750438"/>
              <a:ext cx="1469416" cy="2716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бюджетов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1" name="Shape 440"/>
            <p:cNvSpPr/>
            <p:nvPr/>
          </p:nvSpPr>
          <p:spPr>
            <a:xfrm>
              <a:off x="0" y="2087880"/>
              <a:ext cx="2092960" cy="1511300"/>
            </a:xfrm>
            <a:custGeom>
              <a:avLst/>
              <a:gdLst/>
              <a:ahLst/>
              <a:cxnLst/>
              <a:rect l="0" t="0" r="0" b="0"/>
              <a:pathLst>
                <a:path w="2092960" h="1511300">
                  <a:moveTo>
                    <a:pt x="1046480" y="0"/>
                  </a:moveTo>
                  <a:cubicBezTo>
                    <a:pt x="1624457" y="0"/>
                    <a:pt x="2092960" y="338328"/>
                    <a:pt x="2092960" y="755650"/>
                  </a:cubicBezTo>
                  <a:cubicBezTo>
                    <a:pt x="2092960" y="1172972"/>
                    <a:pt x="1624457" y="1511300"/>
                    <a:pt x="1046480" y="1511300"/>
                  </a:cubicBezTo>
                  <a:cubicBezTo>
                    <a:pt x="468528" y="1511300"/>
                    <a:pt x="0" y="1172972"/>
                    <a:pt x="0" y="755650"/>
                  </a:cubicBezTo>
                  <a:cubicBezTo>
                    <a:pt x="0" y="338328"/>
                    <a:pt x="468528" y="0"/>
                    <a:pt x="104648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FBFB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52" name="Shape 441"/>
            <p:cNvSpPr/>
            <p:nvPr/>
          </p:nvSpPr>
          <p:spPr>
            <a:xfrm>
              <a:off x="0" y="2087880"/>
              <a:ext cx="2092960" cy="1511300"/>
            </a:xfrm>
            <a:custGeom>
              <a:avLst/>
              <a:gdLst/>
              <a:ahLst/>
              <a:cxnLst/>
              <a:rect l="0" t="0" r="0" b="0"/>
              <a:pathLst>
                <a:path w="2092960" h="1511300">
                  <a:moveTo>
                    <a:pt x="0" y="755650"/>
                  </a:moveTo>
                  <a:cubicBezTo>
                    <a:pt x="0" y="338328"/>
                    <a:pt x="468528" y="0"/>
                    <a:pt x="1046480" y="0"/>
                  </a:cubicBezTo>
                  <a:cubicBezTo>
                    <a:pt x="1624457" y="0"/>
                    <a:pt x="2092960" y="338328"/>
                    <a:pt x="2092960" y="755650"/>
                  </a:cubicBezTo>
                  <a:cubicBezTo>
                    <a:pt x="2092960" y="1172972"/>
                    <a:pt x="1624457" y="1511300"/>
                    <a:pt x="1046480" y="1511300"/>
                  </a:cubicBezTo>
                  <a:cubicBezTo>
                    <a:pt x="468528" y="1511300"/>
                    <a:pt x="0" y="1172972"/>
                    <a:pt x="0" y="755650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D9D9D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53" name="Rectangle 442"/>
            <p:cNvSpPr/>
            <p:nvPr/>
          </p:nvSpPr>
          <p:spPr>
            <a:xfrm>
              <a:off x="437515" y="2659090"/>
              <a:ext cx="1688220" cy="2418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Федеральный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Rectangle 443"/>
            <p:cNvSpPr/>
            <p:nvPr/>
          </p:nvSpPr>
          <p:spPr>
            <a:xfrm>
              <a:off x="653415" y="2903399"/>
              <a:ext cx="1047512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5" name="Shape 444"/>
            <p:cNvSpPr/>
            <p:nvPr/>
          </p:nvSpPr>
          <p:spPr>
            <a:xfrm>
              <a:off x="3053080" y="2915920"/>
              <a:ext cx="2245360" cy="1463040"/>
            </a:xfrm>
            <a:custGeom>
              <a:avLst/>
              <a:gdLst/>
              <a:ahLst/>
              <a:cxnLst/>
              <a:rect l="0" t="0" r="0" b="0"/>
              <a:pathLst>
                <a:path w="2245360" h="1463040">
                  <a:moveTo>
                    <a:pt x="1122680" y="0"/>
                  </a:moveTo>
                  <a:cubicBezTo>
                    <a:pt x="1742694" y="0"/>
                    <a:pt x="2245360" y="327533"/>
                    <a:pt x="2245360" y="731520"/>
                  </a:cubicBezTo>
                  <a:cubicBezTo>
                    <a:pt x="2245360" y="1135533"/>
                    <a:pt x="1742694" y="1463040"/>
                    <a:pt x="1122680" y="1463040"/>
                  </a:cubicBezTo>
                  <a:cubicBezTo>
                    <a:pt x="502666" y="1463040"/>
                    <a:pt x="0" y="1135533"/>
                    <a:pt x="0" y="731520"/>
                  </a:cubicBezTo>
                  <a:cubicBezTo>
                    <a:pt x="0" y="327533"/>
                    <a:pt x="502666" y="0"/>
                    <a:pt x="112268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FBFB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56" name="Shape 445"/>
            <p:cNvSpPr/>
            <p:nvPr/>
          </p:nvSpPr>
          <p:spPr>
            <a:xfrm>
              <a:off x="3053080" y="2915920"/>
              <a:ext cx="2245360" cy="1463040"/>
            </a:xfrm>
            <a:custGeom>
              <a:avLst/>
              <a:gdLst/>
              <a:ahLst/>
              <a:cxnLst/>
              <a:rect l="0" t="0" r="0" b="0"/>
              <a:pathLst>
                <a:path w="2245360" h="1463040">
                  <a:moveTo>
                    <a:pt x="0" y="731520"/>
                  </a:moveTo>
                  <a:cubicBezTo>
                    <a:pt x="0" y="327533"/>
                    <a:pt x="502666" y="0"/>
                    <a:pt x="1122680" y="0"/>
                  </a:cubicBezTo>
                  <a:cubicBezTo>
                    <a:pt x="1742694" y="0"/>
                    <a:pt x="2245360" y="327533"/>
                    <a:pt x="2245360" y="731520"/>
                  </a:cubicBezTo>
                  <a:cubicBezTo>
                    <a:pt x="2245360" y="1135533"/>
                    <a:pt x="1742694" y="1463040"/>
                    <a:pt x="1122680" y="1463040"/>
                  </a:cubicBezTo>
                  <a:cubicBezTo>
                    <a:pt x="502666" y="1463040"/>
                    <a:pt x="0" y="1135533"/>
                    <a:pt x="0" y="731520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D9D9D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57" name="Rectangle 446"/>
            <p:cNvSpPr/>
            <p:nvPr/>
          </p:nvSpPr>
          <p:spPr>
            <a:xfrm>
              <a:off x="3766820" y="3220581"/>
              <a:ext cx="1154804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8" name="Rectangle 447"/>
            <p:cNvSpPr/>
            <p:nvPr/>
          </p:nvSpPr>
          <p:spPr>
            <a:xfrm>
              <a:off x="3542919" y="3464421"/>
              <a:ext cx="1749097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субъектов РФ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9" name="Rectangle 14970"/>
            <p:cNvSpPr/>
            <p:nvPr/>
          </p:nvSpPr>
          <p:spPr>
            <a:xfrm>
              <a:off x="3634486" y="3708261"/>
              <a:ext cx="89995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0" name="Rectangle 14971"/>
            <p:cNvSpPr/>
            <p:nvPr/>
          </p:nvSpPr>
          <p:spPr>
            <a:xfrm>
              <a:off x="3702965" y="3708261"/>
              <a:ext cx="1420196" cy="2414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Калужской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1" name="Rectangle 449"/>
            <p:cNvSpPr/>
            <p:nvPr/>
          </p:nvSpPr>
          <p:spPr>
            <a:xfrm>
              <a:off x="3759200" y="3951886"/>
              <a:ext cx="1109510" cy="2418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области)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2" name="Shape 450"/>
            <p:cNvSpPr/>
            <p:nvPr/>
          </p:nvSpPr>
          <p:spPr>
            <a:xfrm>
              <a:off x="5588127" y="2818765"/>
              <a:ext cx="811149" cy="342946"/>
            </a:xfrm>
            <a:custGeom>
              <a:avLst/>
              <a:gdLst/>
              <a:ahLst/>
              <a:cxnLst/>
              <a:rect l="0" t="0" r="0" b="0"/>
              <a:pathLst>
                <a:path w="811149" h="342946">
                  <a:moveTo>
                    <a:pt x="751586" y="0"/>
                  </a:moveTo>
                  <a:lnTo>
                    <a:pt x="811149" y="156718"/>
                  </a:lnTo>
                  <a:lnTo>
                    <a:pt x="750824" y="135382"/>
                  </a:lnTo>
                  <a:cubicBezTo>
                    <a:pt x="654860" y="264049"/>
                    <a:pt x="494155" y="335417"/>
                    <a:pt x="319250" y="340122"/>
                  </a:cubicBezTo>
                  <a:cubicBezTo>
                    <a:pt x="214307" y="342946"/>
                    <a:pt x="104251" y="321770"/>
                    <a:pt x="0" y="274574"/>
                  </a:cubicBezTo>
                  <a:cubicBezTo>
                    <a:pt x="249301" y="339090"/>
                    <a:pt x="500634" y="266573"/>
                    <a:pt x="630174" y="92837"/>
                  </a:cubicBezTo>
                  <a:lnTo>
                    <a:pt x="569849" y="71501"/>
                  </a:lnTo>
                  <a:lnTo>
                    <a:pt x="751586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63" name="Shape 451"/>
            <p:cNvSpPr/>
            <p:nvPr/>
          </p:nvSpPr>
          <p:spPr>
            <a:xfrm>
              <a:off x="5020819" y="2386711"/>
              <a:ext cx="626745" cy="730504"/>
            </a:xfrm>
            <a:custGeom>
              <a:avLst/>
              <a:gdLst/>
              <a:ahLst/>
              <a:cxnLst/>
              <a:rect l="0" t="0" r="0" b="0"/>
              <a:pathLst>
                <a:path w="626745" h="730504">
                  <a:moveTo>
                    <a:pt x="93980" y="0"/>
                  </a:moveTo>
                  <a:lnTo>
                    <a:pt x="214630" y="42545"/>
                  </a:lnTo>
                  <a:cubicBezTo>
                    <a:pt x="120650" y="309118"/>
                    <a:pt x="305181" y="617093"/>
                    <a:pt x="626745" y="730504"/>
                  </a:cubicBezTo>
                  <a:lnTo>
                    <a:pt x="506095" y="687959"/>
                  </a:lnTo>
                  <a:cubicBezTo>
                    <a:pt x="184531" y="574548"/>
                    <a:pt x="0" y="266573"/>
                    <a:pt x="9398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0689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64" name="Shape 453"/>
            <p:cNvSpPr/>
            <p:nvPr/>
          </p:nvSpPr>
          <p:spPr>
            <a:xfrm>
              <a:off x="5020819" y="2386711"/>
              <a:ext cx="1378458" cy="824230"/>
            </a:xfrm>
            <a:custGeom>
              <a:avLst/>
              <a:gdLst/>
              <a:ahLst/>
              <a:cxnLst/>
              <a:rect l="0" t="0" r="0" b="0"/>
              <a:pathLst>
                <a:path w="1378458" h="824230">
                  <a:moveTo>
                    <a:pt x="567309" y="706628"/>
                  </a:moveTo>
                  <a:cubicBezTo>
                    <a:pt x="816610" y="771144"/>
                    <a:pt x="1067943" y="698627"/>
                    <a:pt x="1197483" y="524891"/>
                  </a:cubicBezTo>
                  <a:lnTo>
                    <a:pt x="1137158" y="503555"/>
                  </a:lnTo>
                  <a:lnTo>
                    <a:pt x="1318895" y="432054"/>
                  </a:lnTo>
                  <a:lnTo>
                    <a:pt x="1378458" y="588772"/>
                  </a:lnTo>
                  <a:lnTo>
                    <a:pt x="1318133" y="567436"/>
                  </a:lnTo>
                  <a:cubicBezTo>
                    <a:pt x="1176655" y="757047"/>
                    <a:pt x="892302" y="824230"/>
                    <a:pt x="626745" y="730504"/>
                  </a:cubicBezTo>
                  <a:lnTo>
                    <a:pt x="506095" y="687959"/>
                  </a:lnTo>
                  <a:cubicBezTo>
                    <a:pt x="184531" y="574548"/>
                    <a:pt x="0" y="266573"/>
                    <a:pt x="93980" y="0"/>
                  </a:cubicBezTo>
                  <a:lnTo>
                    <a:pt x="214630" y="42545"/>
                  </a:lnTo>
                  <a:cubicBezTo>
                    <a:pt x="120650" y="309118"/>
                    <a:pt x="305181" y="617093"/>
                    <a:pt x="626745" y="730504"/>
                  </a:cubicBezTo>
                </a:path>
              </a:pathLst>
            </a:custGeom>
            <a:ln w="25400" cap="flat">
              <a:round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65" name="Shape 454"/>
            <p:cNvSpPr/>
            <p:nvPr/>
          </p:nvSpPr>
          <p:spPr>
            <a:xfrm>
              <a:off x="1821815" y="2748534"/>
              <a:ext cx="732536" cy="373475"/>
            </a:xfrm>
            <a:custGeom>
              <a:avLst/>
              <a:gdLst/>
              <a:ahLst/>
              <a:cxnLst/>
              <a:rect l="0" t="0" r="0" b="0"/>
              <a:pathLst>
                <a:path w="732536" h="373475">
                  <a:moveTo>
                    <a:pt x="65913" y="0"/>
                  </a:moveTo>
                  <a:lnTo>
                    <a:pt x="238633" y="77216"/>
                  </a:lnTo>
                  <a:lnTo>
                    <a:pt x="178943" y="95758"/>
                  </a:lnTo>
                  <a:cubicBezTo>
                    <a:pt x="291846" y="270256"/>
                    <a:pt x="511810" y="356743"/>
                    <a:pt x="732536" y="313309"/>
                  </a:cubicBezTo>
                  <a:cubicBezTo>
                    <a:pt x="670179" y="340074"/>
                    <a:pt x="605456" y="355330"/>
                    <a:pt x="541322" y="359866"/>
                  </a:cubicBezTo>
                  <a:cubicBezTo>
                    <a:pt x="348917" y="373475"/>
                    <a:pt x="161798" y="290608"/>
                    <a:pt x="59690" y="132588"/>
                  </a:cubicBezTo>
                  <a:lnTo>
                    <a:pt x="0" y="151003"/>
                  </a:lnTo>
                  <a:lnTo>
                    <a:pt x="65913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66" name="Shape 455"/>
            <p:cNvSpPr/>
            <p:nvPr/>
          </p:nvSpPr>
          <p:spPr>
            <a:xfrm>
              <a:off x="2495677" y="2408555"/>
              <a:ext cx="573278" cy="674878"/>
            </a:xfrm>
            <a:custGeom>
              <a:avLst/>
              <a:gdLst/>
              <a:ahLst/>
              <a:cxnLst/>
              <a:rect l="0" t="0" r="0" b="0"/>
              <a:pathLst>
                <a:path w="573278" h="674878">
                  <a:moveTo>
                    <a:pt x="491871" y="0"/>
                  </a:moveTo>
                  <a:cubicBezTo>
                    <a:pt x="573278" y="263652"/>
                    <a:pt x="406527" y="549275"/>
                    <a:pt x="119253" y="638048"/>
                  </a:cubicBezTo>
                  <a:lnTo>
                    <a:pt x="0" y="674878"/>
                  </a:lnTo>
                  <a:cubicBezTo>
                    <a:pt x="287147" y="586105"/>
                    <a:pt x="454025" y="300482"/>
                    <a:pt x="372491" y="36957"/>
                  </a:cubicBezTo>
                  <a:lnTo>
                    <a:pt x="491871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0689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67" name="Shape 457"/>
            <p:cNvSpPr/>
            <p:nvPr/>
          </p:nvSpPr>
          <p:spPr>
            <a:xfrm>
              <a:off x="1821815" y="2408555"/>
              <a:ext cx="1247140" cy="748157"/>
            </a:xfrm>
            <a:custGeom>
              <a:avLst/>
              <a:gdLst/>
              <a:ahLst/>
              <a:cxnLst/>
              <a:rect l="0" t="0" r="0" b="0"/>
              <a:pathLst>
                <a:path w="1247140" h="748157">
                  <a:moveTo>
                    <a:pt x="732536" y="653288"/>
                  </a:moveTo>
                  <a:cubicBezTo>
                    <a:pt x="511810" y="696722"/>
                    <a:pt x="291846" y="610235"/>
                    <a:pt x="178943" y="435737"/>
                  </a:cubicBezTo>
                  <a:lnTo>
                    <a:pt x="238633" y="417195"/>
                  </a:lnTo>
                  <a:lnTo>
                    <a:pt x="65913" y="339979"/>
                  </a:lnTo>
                  <a:lnTo>
                    <a:pt x="0" y="490982"/>
                  </a:lnTo>
                  <a:lnTo>
                    <a:pt x="59690" y="472567"/>
                  </a:lnTo>
                  <a:cubicBezTo>
                    <a:pt x="184150" y="664972"/>
                    <a:pt x="436753" y="748157"/>
                    <a:pt x="673862" y="674878"/>
                  </a:cubicBezTo>
                  <a:lnTo>
                    <a:pt x="793115" y="638048"/>
                  </a:lnTo>
                  <a:cubicBezTo>
                    <a:pt x="1080389" y="549275"/>
                    <a:pt x="1247140" y="263652"/>
                    <a:pt x="1165733" y="0"/>
                  </a:cubicBezTo>
                  <a:lnTo>
                    <a:pt x="1046353" y="36957"/>
                  </a:lnTo>
                  <a:cubicBezTo>
                    <a:pt x="1127887" y="300482"/>
                    <a:pt x="961009" y="586105"/>
                    <a:pt x="673862" y="674878"/>
                  </a:cubicBezTo>
                </a:path>
              </a:pathLst>
            </a:custGeom>
            <a:ln w="25400" cap="flat">
              <a:round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68" name="Shape 458"/>
            <p:cNvSpPr/>
            <p:nvPr/>
          </p:nvSpPr>
          <p:spPr>
            <a:xfrm>
              <a:off x="2397760" y="1557020"/>
              <a:ext cx="3723640" cy="1031240"/>
            </a:xfrm>
            <a:custGeom>
              <a:avLst/>
              <a:gdLst/>
              <a:ahLst/>
              <a:cxnLst/>
              <a:rect l="0" t="0" r="0" b="0"/>
              <a:pathLst>
                <a:path w="3723640" h="1031240">
                  <a:moveTo>
                    <a:pt x="1861820" y="0"/>
                  </a:moveTo>
                  <a:cubicBezTo>
                    <a:pt x="2890012" y="0"/>
                    <a:pt x="3723640" y="230886"/>
                    <a:pt x="3723640" y="515620"/>
                  </a:cubicBezTo>
                  <a:cubicBezTo>
                    <a:pt x="3723640" y="800354"/>
                    <a:pt x="2890012" y="1031240"/>
                    <a:pt x="1861820" y="1031240"/>
                  </a:cubicBezTo>
                  <a:cubicBezTo>
                    <a:pt x="833628" y="1031240"/>
                    <a:pt x="0" y="800354"/>
                    <a:pt x="0" y="515620"/>
                  </a:cubicBezTo>
                  <a:cubicBezTo>
                    <a:pt x="0" y="230886"/>
                    <a:pt x="833628" y="0"/>
                    <a:pt x="186182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FBFB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69" name="Shape 459"/>
            <p:cNvSpPr/>
            <p:nvPr/>
          </p:nvSpPr>
          <p:spPr>
            <a:xfrm>
              <a:off x="2397760" y="1557020"/>
              <a:ext cx="3723640" cy="1031240"/>
            </a:xfrm>
            <a:custGeom>
              <a:avLst/>
              <a:gdLst/>
              <a:ahLst/>
              <a:cxnLst/>
              <a:rect l="0" t="0" r="0" b="0"/>
              <a:pathLst>
                <a:path w="3723640" h="1031240">
                  <a:moveTo>
                    <a:pt x="0" y="515620"/>
                  </a:moveTo>
                  <a:cubicBezTo>
                    <a:pt x="0" y="230886"/>
                    <a:pt x="833628" y="0"/>
                    <a:pt x="1861820" y="0"/>
                  </a:cubicBezTo>
                  <a:cubicBezTo>
                    <a:pt x="2890012" y="0"/>
                    <a:pt x="3723640" y="230886"/>
                    <a:pt x="3723640" y="515620"/>
                  </a:cubicBezTo>
                  <a:cubicBezTo>
                    <a:pt x="3723640" y="800354"/>
                    <a:pt x="2890012" y="1031240"/>
                    <a:pt x="1861820" y="1031240"/>
                  </a:cubicBezTo>
                  <a:cubicBezTo>
                    <a:pt x="833628" y="1031240"/>
                    <a:pt x="0" y="800354"/>
                    <a:pt x="0" y="515620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D9D9D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70" name="Rectangle 460"/>
            <p:cNvSpPr/>
            <p:nvPr/>
          </p:nvSpPr>
          <p:spPr>
            <a:xfrm>
              <a:off x="3138170" y="1865537"/>
              <a:ext cx="2832394" cy="2720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Бюджеты публично 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1" name="Rectangle 461"/>
            <p:cNvSpPr/>
            <p:nvPr/>
          </p:nvSpPr>
          <p:spPr>
            <a:xfrm>
              <a:off x="5269865" y="1865537"/>
              <a:ext cx="152230" cy="2720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–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2" name="Rectangle 462"/>
            <p:cNvSpPr/>
            <p:nvPr/>
          </p:nvSpPr>
          <p:spPr>
            <a:xfrm>
              <a:off x="3128010" y="2140326"/>
              <a:ext cx="3013625" cy="2716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99" b="1" i="1">
                  <a:solidFill>
                    <a:srgbClr val="00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правовых организаций</a:t>
              </a:r>
              <a:endParaRPr lang="ru-RU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3" name="Shape 463"/>
            <p:cNvSpPr/>
            <p:nvPr/>
          </p:nvSpPr>
          <p:spPr>
            <a:xfrm>
              <a:off x="4152900" y="1366520"/>
              <a:ext cx="114300" cy="274320"/>
            </a:xfrm>
            <a:custGeom>
              <a:avLst/>
              <a:gdLst/>
              <a:ahLst/>
              <a:cxnLst/>
              <a:rect l="0" t="0" r="0" b="0"/>
              <a:pathLst>
                <a:path w="114300" h="274320">
                  <a:moveTo>
                    <a:pt x="28575" y="0"/>
                  </a:moveTo>
                  <a:lnTo>
                    <a:pt x="85725" y="0"/>
                  </a:lnTo>
                  <a:lnTo>
                    <a:pt x="85725" y="217170"/>
                  </a:lnTo>
                  <a:lnTo>
                    <a:pt x="114300" y="217170"/>
                  </a:lnTo>
                  <a:lnTo>
                    <a:pt x="57150" y="274320"/>
                  </a:lnTo>
                  <a:lnTo>
                    <a:pt x="0" y="217170"/>
                  </a:lnTo>
                  <a:lnTo>
                    <a:pt x="28575" y="217170"/>
                  </a:lnTo>
                  <a:lnTo>
                    <a:pt x="28575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74" name="Shape 464"/>
            <p:cNvSpPr/>
            <p:nvPr/>
          </p:nvSpPr>
          <p:spPr>
            <a:xfrm>
              <a:off x="4152900" y="1366520"/>
              <a:ext cx="114300" cy="274320"/>
            </a:xfrm>
            <a:custGeom>
              <a:avLst/>
              <a:gdLst/>
              <a:ahLst/>
              <a:cxnLst/>
              <a:rect l="0" t="0" r="0" b="0"/>
              <a:pathLst>
                <a:path w="114300" h="274320">
                  <a:moveTo>
                    <a:pt x="0" y="217170"/>
                  </a:moveTo>
                  <a:lnTo>
                    <a:pt x="28575" y="217170"/>
                  </a:lnTo>
                  <a:lnTo>
                    <a:pt x="28575" y="0"/>
                  </a:lnTo>
                  <a:lnTo>
                    <a:pt x="85725" y="0"/>
                  </a:lnTo>
                  <a:lnTo>
                    <a:pt x="85725" y="217170"/>
                  </a:lnTo>
                  <a:lnTo>
                    <a:pt x="114300" y="217170"/>
                  </a:lnTo>
                  <a:lnTo>
                    <a:pt x="57150" y="274320"/>
                  </a:lnTo>
                  <a:close/>
                </a:path>
              </a:pathLst>
            </a:custGeom>
            <a:ln w="25400" cap="flat">
              <a:miter lim="101600"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75" name="Shape 465"/>
            <p:cNvSpPr/>
            <p:nvPr/>
          </p:nvSpPr>
          <p:spPr>
            <a:xfrm>
              <a:off x="4112260" y="2588260"/>
              <a:ext cx="187960" cy="393700"/>
            </a:xfrm>
            <a:custGeom>
              <a:avLst/>
              <a:gdLst/>
              <a:ahLst/>
              <a:cxnLst/>
              <a:rect l="0" t="0" r="0" b="0"/>
              <a:pathLst>
                <a:path w="187960" h="393700">
                  <a:moveTo>
                    <a:pt x="46990" y="0"/>
                  </a:moveTo>
                  <a:lnTo>
                    <a:pt x="140970" y="0"/>
                  </a:lnTo>
                  <a:lnTo>
                    <a:pt x="140970" y="299720"/>
                  </a:lnTo>
                  <a:lnTo>
                    <a:pt x="187960" y="299720"/>
                  </a:lnTo>
                  <a:lnTo>
                    <a:pt x="93980" y="393700"/>
                  </a:lnTo>
                  <a:lnTo>
                    <a:pt x="0" y="299720"/>
                  </a:lnTo>
                  <a:lnTo>
                    <a:pt x="46990" y="299720"/>
                  </a:lnTo>
                  <a:lnTo>
                    <a:pt x="46990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  <p:sp>
          <p:nvSpPr>
            <p:cNvPr id="76" name="Shape 466"/>
            <p:cNvSpPr/>
            <p:nvPr/>
          </p:nvSpPr>
          <p:spPr>
            <a:xfrm>
              <a:off x="4112260" y="2588260"/>
              <a:ext cx="187960" cy="393700"/>
            </a:xfrm>
            <a:custGeom>
              <a:avLst/>
              <a:gdLst/>
              <a:ahLst/>
              <a:cxnLst/>
              <a:rect l="0" t="0" r="0" b="0"/>
              <a:pathLst>
                <a:path w="187960" h="393700">
                  <a:moveTo>
                    <a:pt x="0" y="299720"/>
                  </a:moveTo>
                  <a:lnTo>
                    <a:pt x="46990" y="299720"/>
                  </a:lnTo>
                  <a:lnTo>
                    <a:pt x="46990" y="0"/>
                  </a:lnTo>
                  <a:lnTo>
                    <a:pt x="140970" y="0"/>
                  </a:lnTo>
                  <a:lnTo>
                    <a:pt x="140970" y="299720"/>
                  </a:lnTo>
                  <a:lnTo>
                    <a:pt x="187960" y="299720"/>
                  </a:lnTo>
                  <a:lnTo>
                    <a:pt x="93980" y="393700"/>
                  </a:lnTo>
                  <a:close/>
                </a:path>
              </a:pathLst>
            </a:custGeom>
            <a:ln w="25400" cap="flat">
              <a:miter lim="101600"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799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58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1-55.userapi.com/s/v1/ig2/dTEIG48GscElnf_0BV5FRJQIw4lBPbkquGaVzRTKGaFh-3hIu1Y1mzpR8sYa0-5Ose-0_kXVHDFBKCzr0Jf5rPxu.jpg?size=800x983&amp;quality=95&amp;crop=0,0,800,983&amp;ava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353" y="15471"/>
            <a:ext cx="1310368" cy="13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4243" y="980917"/>
            <a:ext cx="7366240" cy="792028"/>
          </a:xfrm>
        </p:spPr>
        <p:txBody>
          <a:bodyPr/>
          <a:lstStyle/>
          <a:p>
            <a:r>
              <a:rPr lang="ru-RU" sz="2800" dirty="0"/>
              <a:t>          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844243" y="774186"/>
            <a:ext cx="7427899" cy="83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99" dirty="0">
                <a:solidFill>
                  <a:srgbClr val="0070C0"/>
                </a:solidFill>
              </a:rPr>
              <a:t>На чем основывается составление проекта бюджета района? 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379025" y="1876960"/>
            <a:ext cx="5965120" cy="3556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9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Бюджетном послании Президента Российской Федерации</a:t>
            </a:r>
            <a:endParaRPr lang="ru-RU" sz="1599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https://molva33.ru/wp-content/uploads/2021/11/6-PUTIN_ALEKSEY-NIKOLSKIY_RIA-NOVOSTI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44" y="1876960"/>
            <a:ext cx="1534781" cy="94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Прямоугольник 84"/>
          <p:cNvSpPr/>
          <p:nvPr/>
        </p:nvSpPr>
        <p:spPr>
          <a:xfrm>
            <a:off x="4020421" y="2826489"/>
            <a:ext cx="5965120" cy="7386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Докладе Губернатора Калужской области «Об основных направлениях бюджетной и налоговой политики области на очередной год и на плановый период.» </a:t>
            </a:r>
          </a:p>
        </p:txBody>
      </p:sp>
      <p:pic>
        <p:nvPicPr>
          <p:cNvPr id="3076" name="Picture 4" descr="Шапша Владислав Валерьевич ASAFOV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42" y="2811588"/>
            <a:ext cx="1195362" cy="11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Прямоугольник 86"/>
          <p:cNvSpPr/>
          <p:nvPr/>
        </p:nvSpPr>
        <p:spPr>
          <a:xfrm>
            <a:off x="4080963" y="4004850"/>
            <a:ext cx="6232538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Докладе Главы администрации муниципального района «Об основных направлениях бюджетной и налоговой политики МР «Дзержинский район» на очередной финансовый год » и плановый период.</a:t>
            </a:r>
          </a:p>
        </p:txBody>
      </p:sp>
      <p:pic>
        <p:nvPicPr>
          <p:cNvPr id="3080" name="Picture 8" descr="https://avatars.mds.yandex.net/i?id=97d43f9ce44ca69997706d33bbbf400cb08bd98e-9050465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99" y="4019922"/>
            <a:ext cx="1381086" cy="101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4123209" y="5114778"/>
            <a:ext cx="6190292" cy="6460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799" dirty="0">
                <a:solidFill>
                  <a:prstClr val="white"/>
                </a:solidFill>
              </a:rPr>
              <a:t>Прогнозе социально- экономического развития МО «Дзержинский район»</a:t>
            </a:r>
          </a:p>
        </p:txBody>
      </p:sp>
      <p:pic>
        <p:nvPicPr>
          <p:cNvPr id="3082" name="Picture 10" descr="https://res.cloudinary.com/ddkphtglr/image/upload/vqvolthuagjauh1zga9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99" y="5043801"/>
            <a:ext cx="1401310" cy="7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8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sun1-55.userapi.com/s/v1/ig2/dTEIG48GscElnf_0BV5FRJQIw4lBPbkquGaVzRTKGaFh-3hIu1Y1mzpR8sYa0-5Ose-0_kXVHDFBKCzr0Jf5rPxu.jpg?size=800x983&amp;quality=95&amp;crop=0,0,800,983&amp;ava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353" y="0"/>
            <a:ext cx="1115470" cy="122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16569" y="37475"/>
            <a:ext cx="7198578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66" dirty="0">
                <a:solidFill>
                  <a:srgbClr val="4F81BD"/>
                </a:solidFill>
              </a:rPr>
              <a:t>Основные приоритеты бюджетной политики</a:t>
            </a:r>
          </a:p>
        </p:txBody>
      </p:sp>
      <p:grpSp>
        <p:nvGrpSpPr>
          <p:cNvPr id="12" name="Group 16225"/>
          <p:cNvGrpSpPr/>
          <p:nvPr/>
        </p:nvGrpSpPr>
        <p:grpSpPr>
          <a:xfrm>
            <a:off x="1524352" y="1029474"/>
            <a:ext cx="9274719" cy="5950825"/>
            <a:chOff x="-1" y="0"/>
            <a:chExt cx="9011921" cy="6410183"/>
          </a:xfrm>
        </p:grpSpPr>
        <p:pic>
          <p:nvPicPr>
            <p:cNvPr id="13" name="Picture 58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622040" y="1971040"/>
              <a:ext cx="1811020" cy="1800860"/>
            </a:xfrm>
            <a:prstGeom prst="rect">
              <a:avLst/>
            </a:prstGeom>
          </p:spPr>
        </p:pic>
        <p:pic>
          <p:nvPicPr>
            <p:cNvPr id="14" name="Picture 58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57480" y="0"/>
              <a:ext cx="2758440" cy="1330960"/>
            </a:xfrm>
            <a:prstGeom prst="rect">
              <a:avLst/>
            </a:prstGeom>
          </p:spPr>
        </p:pic>
        <p:sp>
          <p:nvSpPr>
            <p:cNvPr id="15" name="Rectangle 587"/>
            <p:cNvSpPr/>
            <p:nvPr/>
          </p:nvSpPr>
          <p:spPr>
            <a:xfrm>
              <a:off x="1038225" y="290684"/>
              <a:ext cx="1447221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Обеспечение 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588"/>
            <p:cNvSpPr/>
            <p:nvPr/>
          </p:nvSpPr>
          <p:spPr>
            <a:xfrm>
              <a:off x="705485" y="503956"/>
              <a:ext cx="2268282" cy="2116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сбалансированности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589"/>
            <p:cNvSpPr/>
            <p:nvPr/>
          </p:nvSpPr>
          <p:spPr>
            <a:xfrm>
              <a:off x="1147445" y="717785"/>
              <a:ext cx="1036939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бюджета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8" name="Picture 59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517900" y="53340"/>
              <a:ext cx="2125980" cy="1191260"/>
            </a:xfrm>
            <a:prstGeom prst="rect">
              <a:avLst/>
            </a:prstGeom>
          </p:spPr>
        </p:pic>
        <p:sp>
          <p:nvSpPr>
            <p:cNvPr id="19" name="Rectangle 592"/>
            <p:cNvSpPr/>
            <p:nvPr/>
          </p:nvSpPr>
          <p:spPr>
            <a:xfrm>
              <a:off x="4035425" y="274556"/>
              <a:ext cx="1515089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Наращивание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593"/>
            <p:cNvSpPr/>
            <p:nvPr/>
          </p:nvSpPr>
          <p:spPr>
            <a:xfrm>
              <a:off x="4078605" y="487915"/>
              <a:ext cx="1399690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собственной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594"/>
            <p:cNvSpPr/>
            <p:nvPr/>
          </p:nvSpPr>
          <p:spPr>
            <a:xfrm>
              <a:off x="4111625" y="701529"/>
              <a:ext cx="1249056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доходности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2" name="Picture 59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237605" y="0"/>
              <a:ext cx="2646614" cy="1564976"/>
            </a:xfrm>
            <a:prstGeom prst="rect">
              <a:avLst/>
            </a:prstGeom>
          </p:spPr>
        </p:pic>
        <p:sp>
          <p:nvSpPr>
            <p:cNvPr id="23" name="Rectangle 597"/>
            <p:cNvSpPr/>
            <p:nvPr/>
          </p:nvSpPr>
          <p:spPr>
            <a:xfrm>
              <a:off x="7117334" y="243059"/>
              <a:ext cx="1298479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Повышение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598"/>
            <p:cNvSpPr/>
            <p:nvPr/>
          </p:nvSpPr>
          <p:spPr>
            <a:xfrm>
              <a:off x="6788785" y="456544"/>
              <a:ext cx="1979874" cy="55471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результативности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599"/>
            <p:cNvSpPr/>
            <p:nvPr/>
          </p:nvSpPr>
          <p:spPr>
            <a:xfrm>
              <a:off x="6939534" y="669779"/>
              <a:ext cx="1829126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и использования 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600"/>
            <p:cNvSpPr/>
            <p:nvPr/>
          </p:nvSpPr>
          <p:spPr>
            <a:xfrm>
              <a:off x="7081901" y="883521"/>
              <a:ext cx="1393068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бюджетных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601"/>
            <p:cNvSpPr/>
            <p:nvPr/>
          </p:nvSpPr>
          <p:spPr>
            <a:xfrm>
              <a:off x="7269734" y="1096881"/>
              <a:ext cx="834990" cy="42466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средств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8" name="Picture 603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-1" y="1694734"/>
              <a:ext cx="3315950" cy="2480854"/>
            </a:xfrm>
            <a:prstGeom prst="rect">
              <a:avLst/>
            </a:prstGeom>
          </p:spPr>
        </p:pic>
        <p:sp>
          <p:nvSpPr>
            <p:cNvPr id="29" name="Rectangle 604"/>
            <p:cNvSpPr/>
            <p:nvPr/>
          </p:nvSpPr>
          <p:spPr>
            <a:xfrm>
              <a:off x="835025" y="2071606"/>
              <a:ext cx="2037460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Выполнение задач,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0" name="Rectangle 605"/>
            <p:cNvSpPr/>
            <p:nvPr/>
          </p:nvSpPr>
          <p:spPr>
            <a:xfrm>
              <a:off x="1002665" y="2284965"/>
              <a:ext cx="1595490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поставленных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606"/>
            <p:cNvSpPr/>
            <p:nvPr/>
          </p:nvSpPr>
          <p:spPr>
            <a:xfrm>
              <a:off x="829945" y="2498326"/>
              <a:ext cx="2054959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Президентом РФ в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2" name="Rectangle 607"/>
            <p:cNvSpPr/>
            <p:nvPr/>
          </p:nvSpPr>
          <p:spPr>
            <a:xfrm>
              <a:off x="616585" y="2711470"/>
              <a:ext cx="2619125" cy="2116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ежегодном Бюджетном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Rectangle 608"/>
            <p:cNvSpPr/>
            <p:nvPr/>
          </p:nvSpPr>
          <p:spPr>
            <a:xfrm>
              <a:off x="573088" y="2925426"/>
              <a:ext cx="2742862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послании, в том числе по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4" name="Rectangle 609"/>
            <p:cNvSpPr/>
            <p:nvPr/>
          </p:nvSpPr>
          <p:spPr>
            <a:xfrm>
              <a:off x="616585" y="3138787"/>
              <a:ext cx="2619423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повышению заработной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5" name="Rectangle 610"/>
            <p:cNvSpPr/>
            <p:nvPr/>
          </p:nvSpPr>
          <p:spPr>
            <a:xfrm>
              <a:off x="794385" y="3352147"/>
              <a:ext cx="2145765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платы работникам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6" name="Rectangle 611"/>
            <p:cNvSpPr/>
            <p:nvPr/>
          </p:nvSpPr>
          <p:spPr>
            <a:xfrm>
              <a:off x="822325" y="3565165"/>
              <a:ext cx="2012434" cy="2116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бюджетной сферы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7" name="Picture 613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372860" y="2024379"/>
              <a:ext cx="2428240" cy="1327767"/>
            </a:xfrm>
            <a:prstGeom prst="rect">
              <a:avLst/>
            </a:prstGeom>
          </p:spPr>
        </p:pic>
        <p:sp>
          <p:nvSpPr>
            <p:cNvPr id="38" name="Rectangle 614"/>
            <p:cNvSpPr/>
            <p:nvPr/>
          </p:nvSpPr>
          <p:spPr>
            <a:xfrm>
              <a:off x="7133209" y="2246231"/>
              <a:ext cx="1271993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Проведение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9" name="Rectangle 615"/>
            <p:cNvSpPr/>
            <p:nvPr/>
          </p:nvSpPr>
          <p:spPr>
            <a:xfrm>
              <a:off x="7133209" y="2459590"/>
              <a:ext cx="1275541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взвешенной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0" name="Rectangle 616"/>
            <p:cNvSpPr/>
            <p:nvPr/>
          </p:nvSpPr>
          <p:spPr>
            <a:xfrm>
              <a:off x="7247890" y="2672736"/>
              <a:ext cx="967958" cy="2116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долговой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1" name="Rectangle 617"/>
            <p:cNvSpPr/>
            <p:nvPr/>
          </p:nvSpPr>
          <p:spPr>
            <a:xfrm>
              <a:off x="7189470" y="2886564"/>
              <a:ext cx="1063660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политики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2" name="Picture 619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7939" y="4226562"/>
              <a:ext cx="3288010" cy="2183621"/>
            </a:xfrm>
            <a:prstGeom prst="rect">
              <a:avLst/>
            </a:prstGeom>
          </p:spPr>
        </p:pic>
        <p:sp>
          <p:nvSpPr>
            <p:cNvPr id="43" name="Rectangle 620"/>
            <p:cNvSpPr/>
            <p:nvPr/>
          </p:nvSpPr>
          <p:spPr>
            <a:xfrm>
              <a:off x="585788" y="4695807"/>
              <a:ext cx="2192973" cy="2108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Организация работы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4" name="Rectangle 621"/>
            <p:cNvSpPr/>
            <p:nvPr/>
          </p:nvSpPr>
          <p:spPr>
            <a:xfrm>
              <a:off x="837248" y="4908888"/>
              <a:ext cx="1624872" cy="2116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 повышению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5" name="Rectangle 622"/>
            <p:cNvSpPr/>
            <p:nvPr/>
          </p:nvSpPr>
          <p:spPr>
            <a:xfrm>
              <a:off x="989965" y="5122781"/>
              <a:ext cx="1217132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качества и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6" name="Rectangle 623"/>
            <p:cNvSpPr/>
            <p:nvPr/>
          </p:nvSpPr>
          <p:spPr>
            <a:xfrm>
              <a:off x="888048" y="5336140"/>
              <a:ext cx="1491205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доступности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7" name="Rectangle 624"/>
            <p:cNvSpPr/>
            <p:nvPr/>
          </p:nvSpPr>
          <p:spPr>
            <a:xfrm>
              <a:off x="761048" y="5549501"/>
              <a:ext cx="1825343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представляемых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8" name="Rectangle 625"/>
            <p:cNvSpPr/>
            <p:nvPr/>
          </p:nvSpPr>
          <p:spPr>
            <a:xfrm>
              <a:off x="573088" y="5762645"/>
              <a:ext cx="2263071" cy="2116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муниципальных услуг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9" name="Picture 62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395979" y="4226561"/>
              <a:ext cx="3334592" cy="2080232"/>
            </a:xfrm>
            <a:prstGeom prst="rect">
              <a:avLst/>
            </a:prstGeom>
          </p:spPr>
        </p:pic>
        <p:sp>
          <p:nvSpPr>
            <p:cNvPr id="50" name="Rectangle 628"/>
            <p:cNvSpPr/>
            <p:nvPr/>
          </p:nvSpPr>
          <p:spPr>
            <a:xfrm>
              <a:off x="4001516" y="4488415"/>
              <a:ext cx="2389570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Организация перехода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1" name="Rectangle 629"/>
            <p:cNvSpPr/>
            <p:nvPr/>
          </p:nvSpPr>
          <p:spPr>
            <a:xfrm>
              <a:off x="4151376" y="4701561"/>
              <a:ext cx="1987560" cy="2116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на «эффективный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2" name="Rectangle 630"/>
            <p:cNvSpPr/>
            <p:nvPr/>
          </p:nvSpPr>
          <p:spPr>
            <a:xfrm>
              <a:off x="4174236" y="4915453"/>
              <a:ext cx="1926317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контракт», когда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3" name="Rectangle 631"/>
            <p:cNvSpPr/>
            <p:nvPr/>
          </p:nvSpPr>
          <p:spPr>
            <a:xfrm>
              <a:off x="3973576" y="5128814"/>
              <a:ext cx="2463114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условия оплаты труда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Rectangle 632"/>
            <p:cNvSpPr/>
            <p:nvPr/>
          </p:nvSpPr>
          <p:spPr>
            <a:xfrm>
              <a:off x="4062476" y="5342173"/>
              <a:ext cx="2227112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работников зависят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5" name="Rectangle 633"/>
            <p:cNvSpPr/>
            <p:nvPr/>
          </p:nvSpPr>
          <p:spPr>
            <a:xfrm>
              <a:off x="4377309" y="5555319"/>
              <a:ext cx="1386317" cy="2116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от качества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6" name="Rectangle 634"/>
            <p:cNvSpPr/>
            <p:nvPr/>
          </p:nvSpPr>
          <p:spPr>
            <a:xfrm>
              <a:off x="4019296" y="5769211"/>
              <a:ext cx="2278191" cy="2113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выполняемой работы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7" name="Picture 636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6560820" y="3642360"/>
              <a:ext cx="2451100" cy="1617980"/>
            </a:xfrm>
            <a:prstGeom prst="rect">
              <a:avLst/>
            </a:prstGeom>
          </p:spPr>
        </p:pic>
        <p:sp>
          <p:nvSpPr>
            <p:cNvPr id="58" name="Rectangle 637"/>
            <p:cNvSpPr/>
            <p:nvPr/>
          </p:nvSpPr>
          <p:spPr>
            <a:xfrm>
              <a:off x="7321932" y="3864211"/>
              <a:ext cx="1298479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Повышение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9" name="Rectangle 638"/>
            <p:cNvSpPr/>
            <p:nvPr/>
          </p:nvSpPr>
          <p:spPr>
            <a:xfrm>
              <a:off x="7131304" y="4077571"/>
              <a:ext cx="1805242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эффективности 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0" name="Rectangle 639"/>
            <p:cNvSpPr/>
            <p:nvPr/>
          </p:nvSpPr>
          <p:spPr>
            <a:xfrm>
              <a:off x="7212584" y="4290716"/>
              <a:ext cx="1585547" cy="2116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деятельности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1" name="Rectangle 640"/>
            <p:cNvSpPr/>
            <p:nvPr/>
          </p:nvSpPr>
          <p:spPr>
            <a:xfrm>
              <a:off x="7151751" y="4504545"/>
              <a:ext cx="1747543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муниципальных </a:t>
              </a:r>
              <a:endParaRPr lang="ru-RU" sz="146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2" name="Rectangle 641"/>
            <p:cNvSpPr/>
            <p:nvPr/>
          </p:nvSpPr>
          <p:spPr>
            <a:xfrm>
              <a:off x="7301484" y="4718032"/>
              <a:ext cx="1289256" cy="2113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6"/>
                </a:spcAft>
              </a:pPr>
              <a:r>
                <a:rPr lang="ru-RU" sz="1866" b="1" i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учреждений</a:t>
              </a:r>
              <a:endParaRPr lang="ru-RU" sz="1466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63" name="Picture 643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778760" y="5143500"/>
              <a:ext cx="566420" cy="434340"/>
            </a:xfrm>
            <a:prstGeom prst="rect">
              <a:avLst/>
            </a:prstGeom>
          </p:spPr>
        </p:pic>
        <p:pic>
          <p:nvPicPr>
            <p:cNvPr id="64" name="Picture 645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926080" y="447040"/>
              <a:ext cx="551180" cy="480060"/>
            </a:xfrm>
            <a:prstGeom prst="rect">
              <a:avLst/>
            </a:prstGeom>
          </p:spPr>
        </p:pic>
        <p:pic>
          <p:nvPicPr>
            <p:cNvPr id="65" name="Picture 647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5692140" y="431800"/>
              <a:ext cx="551180" cy="482600"/>
            </a:xfrm>
            <a:prstGeom prst="rect">
              <a:avLst/>
            </a:prstGeom>
          </p:spPr>
        </p:pic>
        <p:pic>
          <p:nvPicPr>
            <p:cNvPr id="66" name="Picture 649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7340600" y="1417320"/>
              <a:ext cx="482600" cy="553720"/>
            </a:xfrm>
            <a:prstGeom prst="rect">
              <a:avLst/>
            </a:prstGeom>
          </p:spPr>
        </p:pic>
        <p:pic>
          <p:nvPicPr>
            <p:cNvPr id="67" name="Picture 651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7338060" y="3243580"/>
              <a:ext cx="487680" cy="406400"/>
            </a:xfrm>
            <a:prstGeom prst="rect">
              <a:avLst/>
            </a:prstGeom>
          </p:spPr>
        </p:pic>
        <p:pic>
          <p:nvPicPr>
            <p:cNvPr id="68" name="Picture 653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295400" y="1292860"/>
              <a:ext cx="482600" cy="482600"/>
            </a:xfrm>
            <a:prstGeom prst="rect">
              <a:avLst/>
            </a:prstGeom>
          </p:spPr>
        </p:pic>
        <p:pic>
          <p:nvPicPr>
            <p:cNvPr id="69" name="Picture 655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224280" y="3939540"/>
              <a:ext cx="490220" cy="391160"/>
            </a:xfrm>
            <a:prstGeom prst="rect">
              <a:avLst/>
            </a:prstGeom>
          </p:spPr>
        </p:pic>
        <p:pic>
          <p:nvPicPr>
            <p:cNvPr id="70" name="Picture 657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6266180" y="4792980"/>
              <a:ext cx="6223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55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3"/>
          <p:cNvGrpSpPr>
            <a:grpSpLocks/>
          </p:cNvGrpSpPr>
          <p:nvPr/>
        </p:nvGrpSpPr>
        <p:grpSpPr bwMode="auto">
          <a:xfrm>
            <a:off x="1524000" y="1588"/>
            <a:ext cx="4191000" cy="1217612"/>
            <a:chOff x="0" y="1588"/>
            <a:chExt cx="4191000" cy="1217612"/>
          </a:xfrm>
        </p:grpSpPr>
        <p:pic>
          <p:nvPicPr>
            <p:cNvPr id="19484" name="Picture 26" descr="Дзержинский р-н - герб (вариант 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2400"/>
              <a:ext cx="42703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762000"/>
              <a:ext cx="3429000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838200"/>
              <a:ext cx="419100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-227012" y="609600"/>
              <a:ext cx="1217612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39688" y="647700"/>
              <a:ext cx="836612" cy="1588"/>
            </a:xfrm>
            <a:prstGeom prst="line">
              <a:avLst/>
            </a:pr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59" name="TextBox 13"/>
          <p:cNvSpPr txBox="1">
            <a:spLocks noChangeArrowheads="1"/>
          </p:cNvSpPr>
          <p:nvPr/>
        </p:nvSpPr>
        <p:spPr bwMode="auto">
          <a:xfrm>
            <a:off x="2667000" y="152400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0218" name="Group 42"/>
          <p:cNvGraphicFramePr>
            <a:graphicFrameLocks noGrp="1"/>
          </p:cNvGraphicFramePr>
          <p:nvPr/>
        </p:nvGraphicFramePr>
        <p:xfrm>
          <a:off x="2743203" y="-6272213"/>
          <a:ext cx="3511551" cy="365128"/>
        </p:xfrm>
        <a:graphic>
          <a:graphicData uri="http://schemas.openxmlformats.org/drawingml/2006/table">
            <a:tbl>
              <a:tblPr/>
              <a:tblGrid>
                <a:gridCol w="3511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4" marB="45404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9462" name="Группа 12"/>
          <p:cNvGrpSpPr>
            <a:grpSpLocks/>
          </p:cNvGrpSpPr>
          <p:nvPr/>
        </p:nvGrpSpPr>
        <p:grpSpPr bwMode="auto">
          <a:xfrm>
            <a:off x="1524000" y="6629400"/>
            <a:ext cx="9144000" cy="228600"/>
            <a:chOff x="0" y="6400800"/>
            <a:chExt cx="9144000" cy="457200"/>
          </a:xfrm>
        </p:grpSpPr>
        <p:sp>
          <p:nvSpPr>
            <p:cNvPr id="21" name="Прямоугольник 20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6400800"/>
              <a:ext cx="6324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463" name="Прямоугольник 15"/>
          <p:cNvSpPr>
            <a:spLocks noChangeArrowheads="1"/>
          </p:cNvSpPr>
          <p:nvPr/>
        </p:nvSpPr>
        <p:spPr bwMode="auto">
          <a:xfrm>
            <a:off x="2743200" y="152400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национальных проектов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613967" y="991545"/>
            <a:ext cx="8839200" cy="5324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0" name="TextBox 32"/>
          <p:cNvSpPr txBox="1">
            <a:spLocks noChangeArrowheads="1"/>
          </p:cNvSpPr>
          <p:nvPr/>
        </p:nvSpPr>
        <p:spPr bwMode="auto">
          <a:xfrm>
            <a:off x="4419600" y="4419603"/>
            <a:ext cx="3352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F8F8F8"/>
                </a:solidFill>
              </a:rPr>
              <a:t>       475</a:t>
            </a:r>
            <a:r>
              <a:rPr lang="ru-RU" altLang="ru-RU" sz="1600" b="1" dirty="0">
                <a:solidFill>
                  <a:prstClr val="white"/>
                </a:solidFill>
              </a:rPr>
              <a:t> млн. 373 тыс. руб</a:t>
            </a:r>
            <a:r>
              <a:rPr lang="ru-RU" altLang="ru-RU" sz="16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19471" name="TextBox 33"/>
          <p:cNvSpPr txBox="1">
            <a:spLocks noChangeArrowheads="1"/>
          </p:cNvSpPr>
          <p:nvPr/>
        </p:nvSpPr>
        <p:spPr bwMode="auto">
          <a:xfrm>
            <a:off x="7439025" y="1619254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193,7-  </a:t>
            </a:r>
            <a:r>
              <a:rPr lang="ru-RU" alt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млн.руб.</a:t>
            </a:r>
          </a:p>
        </p:txBody>
      </p:sp>
      <p:sp>
        <p:nvSpPr>
          <p:cNvPr id="19472" name="TextBox 34"/>
          <p:cNvSpPr txBox="1">
            <a:spLocks noChangeArrowheads="1"/>
          </p:cNvSpPr>
          <p:nvPr/>
        </p:nvSpPr>
        <p:spPr bwMode="auto">
          <a:xfrm>
            <a:off x="4410075" y="1200150"/>
            <a:ext cx="304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 качественные дороги </a:t>
            </a:r>
            <a:r>
              <a:rPr lang="ru-RU" altLang="ru-RU" b="1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165,7  </a:t>
            </a:r>
            <a:r>
              <a:rPr lang="ru-RU" altLang="ru-RU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alt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solidFill>
                <a:srgbClr val="FFC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3" name="TextBox 35"/>
          <p:cNvSpPr txBox="1">
            <a:spLocks noChangeArrowheads="1"/>
          </p:cNvSpPr>
          <p:nvPr/>
        </p:nvSpPr>
        <p:spPr bwMode="auto">
          <a:xfrm>
            <a:off x="2882773" y="2708405"/>
            <a:ext cx="1841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32,4-  </a:t>
            </a:r>
            <a:r>
              <a:rPr lang="ru-RU" alt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млн.руб.</a:t>
            </a:r>
          </a:p>
        </p:txBody>
      </p:sp>
      <p:sp>
        <p:nvSpPr>
          <p:cNvPr id="19474" name="TextBox 36"/>
          <p:cNvSpPr txBox="1">
            <a:spLocks noChangeArrowheads="1"/>
          </p:cNvSpPr>
          <p:nvPr/>
        </p:nvSpPr>
        <p:spPr bwMode="auto">
          <a:xfrm>
            <a:off x="8629651" y="3835185"/>
            <a:ext cx="175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50,2–  </a:t>
            </a: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млн.руб.</a:t>
            </a:r>
          </a:p>
        </p:txBody>
      </p:sp>
      <p:sp>
        <p:nvSpPr>
          <p:cNvPr id="19475" name="TextBox 37"/>
          <p:cNvSpPr txBox="1">
            <a:spLocks noChangeArrowheads="1"/>
          </p:cNvSpPr>
          <p:nvPr/>
        </p:nvSpPr>
        <p:spPr bwMode="auto">
          <a:xfrm>
            <a:off x="3096289" y="4997519"/>
            <a:ext cx="18378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29,7 - млн.руб</a:t>
            </a:r>
            <a:r>
              <a:rPr lang="ru-RU" alt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Стрелка влево 26"/>
          <p:cNvSpPr/>
          <p:nvPr/>
        </p:nvSpPr>
        <p:spPr>
          <a:xfrm>
            <a:off x="5705480" y="1952625"/>
            <a:ext cx="352425" cy="24765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66FF"/>
              </a:solidFill>
              <a:latin typeface="Calibri"/>
            </a:endParaRPr>
          </a:p>
        </p:txBody>
      </p:sp>
      <p:sp>
        <p:nvSpPr>
          <p:cNvPr id="28" name="Стрелка влево 27"/>
          <p:cNvSpPr/>
          <p:nvPr/>
        </p:nvSpPr>
        <p:spPr>
          <a:xfrm>
            <a:off x="7858125" y="2838450"/>
            <a:ext cx="3048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9" name="Стрелка влево 28"/>
          <p:cNvSpPr/>
          <p:nvPr/>
        </p:nvSpPr>
        <p:spPr>
          <a:xfrm>
            <a:off x="9198039" y="4575301"/>
            <a:ext cx="304800" cy="22860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Стрелка влево 30"/>
          <p:cNvSpPr/>
          <p:nvPr/>
        </p:nvSpPr>
        <p:spPr>
          <a:xfrm>
            <a:off x="3097040" y="3445598"/>
            <a:ext cx="304800" cy="22860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Стрелка влево 31"/>
          <p:cNvSpPr/>
          <p:nvPr/>
        </p:nvSpPr>
        <p:spPr>
          <a:xfrm>
            <a:off x="3352044" y="5807797"/>
            <a:ext cx="377984" cy="22860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Рисунок 33" descr="zhile_logo_tsvet_pravjpg_16420819737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48959" y="2354185"/>
            <a:ext cx="1258432" cy="104171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5" name="Рисунок 34" descr="zbAIQsa8DE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2517" y="2637299"/>
            <a:ext cx="1285592" cy="1171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7" name="Рисунок 36" descr="hp0teic9j46fwhhuz566p51pwmd4wib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9340" y="1125934"/>
            <a:ext cx="1294647" cy="1037549"/>
          </a:xfrm>
          <a:prstGeom prst="rect">
            <a:avLst/>
          </a:prstGeom>
          <a:ln>
            <a:solidFill>
              <a:srgbClr val="FF9900"/>
            </a:solidFill>
          </a:ln>
        </p:spPr>
      </p:pic>
      <p:pic>
        <p:nvPicPr>
          <p:cNvPr id="39" name="Рисунок 38" descr="2c81831fa64b18e2487f89c5f19ff273.png"/>
          <p:cNvPicPr>
            <a:picLocks noChangeAspect="1"/>
          </p:cNvPicPr>
          <p:nvPr/>
        </p:nvPicPr>
        <p:blipFill>
          <a:blip r:embed="rId7" cstate="print"/>
          <a:srcRect l="2160" r="62285"/>
          <a:stretch>
            <a:fillRect/>
          </a:stretch>
        </p:blipFill>
        <p:spPr>
          <a:xfrm>
            <a:off x="8784125" y="4964977"/>
            <a:ext cx="1303699" cy="111023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1" name="Рисунок 40" descr="215340.jpg"/>
          <p:cNvPicPr>
            <a:picLocks noChangeAspect="1"/>
          </p:cNvPicPr>
          <p:nvPr/>
        </p:nvPicPr>
        <p:blipFill>
          <a:blip r:embed="rId8" cstate="print"/>
          <a:srcRect l="48830" t="6001" r="6791" b="38665"/>
          <a:stretch>
            <a:fillRect/>
          </a:stretch>
        </p:blipFill>
        <p:spPr>
          <a:xfrm>
            <a:off x="1801644" y="4997513"/>
            <a:ext cx="1367073" cy="118600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</p:pic>
      <p:pic>
        <p:nvPicPr>
          <p:cNvPr id="42" name="Рисунок 41" descr="n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99344" y="2538994"/>
            <a:ext cx="2976016" cy="222262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4771181" y="4065009"/>
            <a:ext cx="243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471,7 млн.рублей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3102</TotalTime>
  <Words>2319</Words>
  <Application>Microsoft Office PowerPoint</Application>
  <PresentationFormat>Широкоэкранный</PresentationFormat>
  <Paragraphs>830</Paragraphs>
  <Slides>55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74" baseType="lpstr">
      <vt:lpstr>Arial</vt:lpstr>
      <vt:lpstr>Calibri</vt:lpstr>
      <vt:lpstr>Calibri Light</vt:lpstr>
      <vt:lpstr>Cambria</vt:lpstr>
      <vt:lpstr>Corbel</vt:lpstr>
      <vt:lpstr>DejaVu Sans</vt:lpstr>
      <vt:lpstr>Garamond</vt:lpstr>
      <vt:lpstr>Tahoma</vt:lpstr>
      <vt:lpstr>Times New Roman</vt:lpstr>
      <vt:lpstr>Wingdings</vt:lpstr>
      <vt:lpstr>Тема Office</vt:lpstr>
      <vt:lpstr>1_Тема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Worksheet</vt:lpstr>
      <vt:lpstr>Презентация PowerPoint</vt:lpstr>
      <vt:lpstr>     Администрация МР «Дзержинский  район» 2024 год   </vt:lpstr>
      <vt:lpstr>Что такое «Бюджет для граждан»? </vt:lpstr>
      <vt:lpstr>БЮДЖЕТ</vt:lpstr>
      <vt:lpstr>       Основные задачи бюджетной и налоговой политики </vt:lpstr>
      <vt:lpstr>Презентация PowerPoint</vt:lpstr>
      <vt:lpstr>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Привлечение инвестиций в сельскохозяйственное производство</vt:lpstr>
      <vt:lpstr>  Производство молока, тонн    </vt:lpstr>
      <vt:lpstr>  Производство мяса в живом весе, тонн    </vt:lpstr>
      <vt:lpstr>4 семьи работников сельского хозяйства получили   социальные выплаты  на улучшение жилищных условий  в 2023 году</vt:lpstr>
      <vt:lpstr> «Благоустройство сельских территорий»  в рамках программы  «Комплексное развитие сельских территорий в Калужской области»</vt:lpstr>
      <vt:lpstr> </vt:lpstr>
      <vt:lpstr>Национальный проект «Жильё и городская среда»</vt:lpstr>
      <vt:lpstr>Реализация региональной программы капитального  ремонта общего имущества в многоквартирных домах </vt:lpstr>
      <vt:lpstr>     </vt:lpstr>
      <vt:lpstr>     </vt:lpstr>
      <vt:lpstr>Национальный проект «Жильё и городская среда»</vt:lpstr>
      <vt:lpstr>Программы поддержки местных инициатив</vt:lpstr>
      <vt:lpstr>Дорожное хозяйство</vt:lpstr>
      <vt:lpstr>Газификация</vt:lpstr>
      <vt:lpstr>Презентация PowerPoint</vt:lpstr>
      <vt:lpstr> Социальная поддержка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Здравоохранение</vt:lpstr>
      <vt:lpstr> Освещение деятельности администрации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Video_Photo</dc:creator>
  <cp:lastModifiedBy>Ольга</cp:lastModifiedBy>
  <cp:revision>248</cp:revision>
  <dcterms:created xsi:type="dcterms:W3CDTF">2023-02-21T12:51:43Z</dcterms:created>
  <dcterms:modified xsi:type="dcterms:W3CDTF">2024-02-21T12:02:13Z</dcterms:modified>
</cp:coreProperties>
</file>